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9" r:id="rId3"/>
    <p:sldId id="276" r:id="rId4"/>
    <p:sldId id="270" r:id="rId5"/>
    <p:sldId id="260" r:id="rId6"/>
    <p:sldId id="268" r:id="rId7"/>
    <p:sldId id="278" r:id="rId8"/>
    <p:sldId id="273" r:id="rId9"/>
    <p:sldId id="271" r:id="rId10"/>
    <p:sldId id="275" r:id="rId11"/>
    <p:sldId id="285" r:id="rId12"/>
    <p:sldId id="286" r:id="rId13"/>
    <p:sldId id="287" r:id="rId14"/>
    <p:sldId id="288" r:id="rId15"/>
    <p:sldId id="289" r:id="rId16"/>
    <p:sldId id="277" r:id="rId17"/>
    <p:sldId id="269" r:id="rId18"/>
    <p:sldId id="290" r:id="rId19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712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ko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otni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o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otni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otni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l-SI"/>
              <a:t>Kliknite, če želite urediti slog podnaslova matrice</a:t>
            </a:r>
            <a:endParaRPr kumimoji="0" lang="en-US"/>
          </a:p>
        </p:txBody>
      </p:sp>
      <p:sp>
        <p:nvSpPr>
          <p:cNvPr id="28" name="Ograda datum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4A65C-C5AF-4308-85D2-231812EA55B9}" type="datetimeFigureOut">
              <a:rPr lang="en-US" smtClean="0"/>
              <a:pPr/>
              <a:t>10/26/2018</a:t>
            </a:fld>
            <a:endParaRPr lang="en-GB"/>
          </a:p>
        </p:txBody>
      </p:sp>
      <p:sp>
        <p:nvSpPr>
          <p:cNvPr id="17" name="Ograda no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aven konek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otni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a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Ograda številke diapozitiv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593C60-4F94-4DC1-AE70-185623382EE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sl-SI"/>
              <a:t>Kliknite, če želite urediti slog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sl-SI"/>
              <a:t>Kliknite, če želite urediti slog naslova matrice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4A65C-C5AF-4308-85D2-231812EA55B9}" type="datetimeFigureOut">
              <a:rPr lang="en-US" smtClean="0"/>
              <a:pPr/>
              <a:t>10/26/2018</a:t>
            </a:fld>
            <a:endParaRPr lang="en-GB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4593C60-4F94-4DC1-AE70-185623382EE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Ograda vsebine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sl-SI"/>
              <a:t>Kliknite, če želite urediti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kot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ko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otni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otni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otni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otni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l-SI"/>
              <a:t>Kliknite, če želite urediti sloge besedila matrice</a:t>
            </a:r>
          </a:p>
        </p:txBody>
      </p:sp>
      <p:sp>
        <p:nvSpPr>
          <p:cNvPr id="13" name="Pravokotni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Pravokotni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4A65C-C5AF-4308-85D2-231812EA55B9}" type="datetimeFigureOut">
              <a:rPr lang="en-US" smtClean="0"/>
              <a:pPr/>
              <a:t>10/26/2018</a:t>
            </a:fld>
            <a:endParaRPr lang="en-GB"/>
          </a:p>
        </p:txBody>
      </p:sp>
      <p:sp>
        <p:nvSpPr>
          <p:cNvPr id="8" name="Raven konek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593C60-4F94-4DC1-AE70-185623382EE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sl-SI"/>
              <a:t>Kliknite, če želite urediti slog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sl-SI"/>
              <a:t>Kliknite, če želite urediti slog naslova matrice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624A65C-C5AF-4308-85D2-231812EA55B9}" type="datetimeFigureOut">
              <a:rPr lang="en-US" smtClean="0"/>
              <a:pPr/>
              <a:t>10/26/2018</a:t>
            </a:fld>
            <a:endParaRPr lang="en-GB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3C60-4F94-4DC1-AE70-185623382EE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aven konek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grada vsebine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sl-SI"/>
              <a:t>Kliknite, če želite urediti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12" name="Ograda vsebine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sl-SI"/>
              <a:t>Kliknite, če želite urediti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rimerjav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aven konek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Pravokotni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ot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Pravokotni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Pravokotni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kotni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avokotni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l-SI"/>
              <a:t>Kliknite, če želite urediti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l-SI"/>
              <a:t>Kliknite, če želite urediti sloge besedila matrice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4A65C-C5AF-4308-85D2-231812EA55B9}" type="datetimeFigureOut">
              <a:rPr lang="en-US" smtClean="0"/>
              <a:pPr/>
              <a:t>10/26/2018</a:t>
            </a:fld>
            <a:endParaRPr lang="en-GB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Raven konek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otni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Ograda vsebine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sl-SI"/>
              <a:t>Kliknite, če želite urediti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26" name="Ograda vsebine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sl-SI"/>
              <a:t>Kliknite, če želite urediti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25" name="Elipsa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a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4593C60-4F94-4DC1-AE70-185623382EE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Naslov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sl-SI"/>
              <a:t>Kliknite, če želite urediti slog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/>
              <a:t>Kliknite, če želite urediti slog naslova matrice</a:t>
            </a:r>
            <a:endParaRPr kumimoji="0" lang="en-US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4A65C-C5AF-4308-85D2-231812EA55B9}" type="datetimeFigureOut">
              <a:rPr lang="en-US" smtClean="0"/>
              <a:pPr/>
              <a:t>10/26/2018</a:t>
            </a:fld>
            <a:endParaRPr lang="en-GB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4593C60-4F94-4DC1-AE70-185623382E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ot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otni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otni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otni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Pravokotni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Pravokotni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4A65C-C5AF-4308-85D2-231812EA55B9}" type="datetimeFigureOut">
              <a:rPr lang="en-US" smtClean="0"/>
              <a:pPr/>
              <a:t>10/26/2018</a:t>
            </a:fld>
            <a:endParaRPr lang="en-GB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593C60-4F94-4DC1-AE70-185623382E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avokotni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ko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otni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otni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kot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Pravokotni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sl-SI"/>
              <a:t>Kliknite, če želite urediti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l-SI"/>
              <a:t>Kliknite, če želite urediti sloge besedila matrice</a:t>
            </a:r>
          </a:p>
        </p:txBody>
      </p:sp>
      <p:sp>
        <p:nvSpPr>
          <p:cNvPr id="8" name="Pravokotni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aven konek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Ograda vsebine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sl-SI"/>
              <a:t>Kliknite, če želite urediti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593C60-4F94-4DC1-AE70-185623382EE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Pravokotni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4A65C-C5AF-4308-85D2-231812EA55B9}" type="datetimeFigureOut">
              <a:rPr lang="en-US" smtClean="0"/>
              <a:pPr/>
              <a:t>10/26/2018</a:t>
            </a:fld>
            <a:endParaRPr lang="en-GB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aven konek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ot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otni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kotni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o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Pravokotni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otni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Pravokotni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a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4593C60-4F94-4DC1-AE70-185623382EE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sl-SI"/>
              <a:t>Kliknite, če želite urediti slog naslova matrice</a:t>
            </a:r>
            <a:endParaRPr kumimoji="0" lang="en-US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l-SI"/>
              <a:t>Kliknite ikono, če želite dodati sliko</a:t>
            </a:r>
            <a:endParaRPr kumimoji="0" lang="en-US" dirty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l-SI"/>
              <a:t>Kliknite, če želite urediti sloge besedila matrice</a:t>
            </a:r>
          </a:p>
        </p:txBody>
      </p:sp>
      <p:sp>
        <p:nvSpPr>
          <p:cNvPr id="22" name="Pravokotni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624A65C-C5AF-4308-85D2-231812EA55B9}" type="datetimeFigureOut">
              <a:rPr lang="en-US" smtClean="0"/>
              <a:pPr/>
              <a:t>10/26/2018</a:t>
            </a:fld>
            <a:endParaRPr lang="en-GB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/>
              <a:t>Kliknite, če želite urediti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l-SI"/>
              <a:t>Kliknite, če želite urediti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4A65C-C5AF-4308-85D2-231812EA55B9}" type="datetimeFigureOut">
              <a:rPr lang="en-US" smtClean="0"/>
              <a:pPr/>
              <a:t>10/26/2018</a:t>
            </a:fld>
            <a:endParaRPr lang="en-GB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93C60-4F94-4DC1-AE70-185623382E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Navpični naslov in besedi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ot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otni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otni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otni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kotni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otni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aven konek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4593C60-4F94-4DC1-AE70-185623382EE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sl-SI"/>
              <a:t>Kliknite, če želite urediti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4A65C-C5AF-4308-85D2-231812EA55B9}" type="datetimeFigureOut">
              <a:rPr lang="en-US" smtClean="0"/>
              <a:pPr/>
              <a:t>10/26/2018</a:t>
            </a:fld>
            <a:endParaRPr lang="en-GB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sl-SI"/>
              <a:t>Kliknite, če želite urediti slog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kotni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otni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o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otni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otni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grada datum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624A65C-C5AF-4308-85D2-231812EA55B9}" type="datetimeFigureOut">
              <a:rPr lang="en-US" smtClean="0"/>
              <a:pPr/>
              <a:t>10/26/2018</a:t>
            </a:fld>
            <a:endParaRPr lang="en-GB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Pravokotni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aven konek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Ograda številke diapozitiv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593C60-4F94-4DC1-AE70-185623382EE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2" name="Ograda naslova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sl-SI"/>
              <a:t>Kliknite, če želite urediti slog naslova matrice</a:t>
            </a:r>
            <a:endParaRPr kumimoji="0" lang="en-US"/>
          </a:p>
        </p:txBody>
      </p:sp>
      <p:sp>
        <p:nvSpPr>
          <p:cNvPr id="13" name="Ograda besedila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l-SI"/>
              <a:t>Kliknite, če želite urediti sloge besedila matrice</a:t>
            </a:r>
          </a:p>
          <a:p>
            <a:pPr lvl="1" eaLnBrk="1" latinLnBrk="0" hangingPunct="1"/>
            <a:r>
              <a:rPr kumimoji="0" lang="sl-SI"/>
              <a:t>Druga raven</a:t>
            </a:r>
          </a:p>
          <a:p>
            <a:pPr lvl="2" eaLnBrk="1" latinLnBrk="0" hangingPunct="1"/>
            <a:r>
              <a:rPr kumimoji="0" lang="sl-SI"/>
              <a:t>Tretja raven</a:t>
            </a:r>
          </a:p>
          <a:p>
            <a:pPr lvl="3" eaLnBrk="1" latinLnBrk="0" hangingPunct="1"/>
            <a:r>
              <a:rPr kumimoji="0" lang="sl-SI"/>
              <a:t>Četrta raven</a:t>
            </a:r>
          </a:p>
          <a:p>
            <a:pPr lvl="4" eaLnBrk="1" latinLnBrk="0" hangingPunct="1"/>
            <a:r>
              <a:rPr kumimoji="0" lang="sl-SI"/>
              <a:t>Peta raven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ocialna-druzba.si" TargetMode="External"/><Relationship Id="rId2" Type="http://schemas.openxmlformats.org/officeDocument/2006/relationships/hyperlink" Target="http://www.socialna-druzba.si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ocialna-druzba.si" TargetMode="External"/><Relationship Id="rId2" Type="http://schemas.openxmlformats.org/officeDocument/2006/relationships/hyperlink" Target="http://www.socialna-druzba.si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hlinkClick r:id="rId2"/>
              </a:rPr>
              <a:t>www.socialna-druzba.si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</a:b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hlinkClick r:id="rId3"/>
              </a:rPr>
              <a:t>info@socialna-druzba.si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 </a:t>
            </a:r>
          </a:p>
          <a:p>
            <a:r>
              <a:rPr lang="it-IT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Facebook.com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/</a:t>
            </a:r>
            <a:r>
              <a:rPr lang="it-IT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socialna.druzba</a:t>
            </a:r>
            <a:endParaRPr lang="it-IT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it-IT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#dostojno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delo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it-IT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it-IT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Gibanje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za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dostojno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delo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in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socialno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družbo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it-IT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Dalmatinova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4</a:t>
            </a:r>
            <a:br>
              <a:rPr lang="it-IT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1000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Ljubljana</a:t>
            </a:r>
            <a:endParaRPr lang="en-GB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sl-SI" b="1" dirty="0">
                <a:solidFill>
                  <a:srgbClr val="C00000"/>
                </a:solidFill>
              </a:rPr>
              <a:t>ABECEDA DOSTOJNEGA ŽIVLJENJA</a:t>
            </a:r>
            <a:endParaRPr lang="en-GB" b="1" dirty="0">
              <a:solidFill>
                <a:srgbClr val="C00000"/>
              </a:solidFill>
            </a:endParaRPr>
          </a:p>
        </p:txBody>
      </p:sp>
      <p:pic>
        <p:nvPicPr>
          <p:cNvPr id="4" name="Slika 3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6600" y="1752600"/>
            <a:ext cx="2715668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62" y="1816042"/>
            <a:ext cx="8499764" cy="399426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463247"/>
              </p:ext>
            </p:extLst>
          </p:nvPr>
        </p:nvGraphicFramePr>
        <p:xfrm>
          <a:off x="990600" y="2403348"/>
          <a:ext cx="70104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19400">
                <a:tc>
                  <a:txBody>
                    <a:bodyPr/>
                    <a:lstStyle/>
                    <a:p>
                      <a:pPr algn="just"/>
                      <a:r>
                        <a:rPr lang="sl-SI" sz="2400" dirty="0">
                          <a:solidFill>
                            <a:schemeClr val="tx1"/>
                          </a:solidFill>
                        </a:rPr>
                        <a:t>Lovro in Mojca sta prijatelja in sošolca. V času šolanja sta se odločila poiskati </a:t>
                      </a:r>
                      <a:r>
                        <a:rPr lang="sl-SI" sz="2400" b="1" dirty="0">
                          <a:solidFill>
                            <a:schemeClr val="tx1"/>
                          </a:solidFill>
                        </a:rPr>
                        <a:t>študentsko delo</a:t>
                      </a:r>
                      <a:r>
                        <a:rPr lang="sl-SI" sz="2400" dirty="0">
                          <a:solidFill>
                            <a:schemeClr val="tx1"/>
                          </a:solidFill>
                        </a:rPr>
                        <a:t>. Prvi stik s trgom dela so jima, tako kot večini mladim, predstavljali oglasi na študentskih servisih. Kmalu sta začela ugotavljati, da je z določenimi oglasi nekaj močno narobe. 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Prvi primer: Prodajni asistent – telefonist (M/Ž)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8704" y="3333293"/>
            <a:ext cx="4343400" cy="2954655"/>
          </a:xfrm>
          <a:prstGeom prst="rect">
            <a:avLst/>
          </a:prstGeom>
          <a:solidFill>
            <a:schemeClr val="bg2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sl-SI" sz="1600" b="1" i="1" dirty="0"/>
              <a:t>Naloge in odgovornosti: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Telefonska predstavitev ponudbe in prodaja poslovnih rešitev,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Pridobivanje novih strank iz naprej pripravljenih baz,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Svetovanje strankam, izdelava ponudb in pogodb,</a:t>
            </a:r>
          </a:p>
          <a:p>
            <a:endParaRPr lang="sl-SI" sz="1400" dirty="0"/>
          </a:p>
          <a:p>
            <a:r>
              <a:rPr lang="sl-SI" sz="1600" b="1" i="1" dirty="0"/>
              <a:t>Prijavijo naj se osebe: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Ki so komunikativne,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Ki tekoče govorijo slovenski jezik in imajo osnovo angleškega jezika,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Ki so prodajno naravne in samoiniciativne,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4400" y="1676400"/>
            <a:ext cx="4114800" cy="4585871"/>
          </a:xfrm>
          <a:prstGeom prst="rect">
            <a:avLst/>
          </a:prstGeom>
          <a:solidFill>
            <a:schemeClr val="bg2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Ki so vztrajne, zanesljive in odgovorne pri svojem delu,</a:t>
            </a:r>
            <a:endParaRPr lang="sl-SI" sz="1400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sz="1400" dirty="0">
                <a:solidFill>
                  <a:prstClr val="black"/>
                </a:solidFill>
              </a:rPr>
              <a:t>Z razvitimi delovnimi navadami, ki jim delo z računalnikom ni tuje,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sz="1400" dirty="0">
                <a:solidFill>
                  <a:prstClr val="black"/>
                </a:solidFill>
              </a:rPr>
              <a:t>Z izkušnjami iz telefonskega trženja v B2B prodaji,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sz="1400" dirty="0">
                <a:solidFill>
                  <a:prstClr val="black"/>
                </a:solidFill>
              </a:rPr>
              <a:t>Z dobrimi komunikacijskimi in pogajalskimi sposobnostmi.</a:t>
            </a:r>
            <a:endParaRPr lang="sl-SI" sz="1400" dirty="0"/>
          </a:p>
          <a:p>
            <a:endParaRPr lang="sl-SI" sz="1600" b="1" i="1" dirty="0"/>
          </a:p>
          <a:p>
            <a:r>
              <a:rPr lang="sl-SI" sz="1600" b="1" i="1" dirty="0"/>
              <a:t>Ponujamo: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Sodelovanje </a:t>
            </a:r>
            <a:r>
              <a:rPr lang="sl-SI" sz="1400" b="1" i="1" dirty="0"/>
              <a:t>za daljše delavno obdobje po prestani preizkusni dobi</a:t>
            </a:r>
            <a:r>
              <a:rPr lang="sl-SI" sz="1400" dirty="0"/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Zaposlitev </a:t>
            </a:r>
            <a:r>
              <a:rPr lang="sl-SI" sz="1400" b="1" i="1" dirty="0"/>
              <a:t>za polni delovni čas preko s.p., popoldanskega s.p., d.o.o. ali študentske napotnice</a:t>
            </a:r>
            <a:r>
              <a:rPr lang="sl-SI" sz="1400" dirty="0"/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Izobraževanje in uvajanje v delo,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Prijetno okolje in pozitiven kolektiv 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Stimulativno in redno plačilo,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Delovni čas </a:t>
            </a:r>
            <a:r>
              <a:rPr lang="sl-SI" sz="1400" b="1" i="1" dirty="0"/>
              <a:t>od 8-16h, delovno mesto je v Ljubljani.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8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98705" y="1676400"/>
            <a:ext cx="4343400" cy="160043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sl-SI" sz="1400" b="1" i="1" dirty="0">
                <a:solidFill>
                  <a:prstClr val="black"/>
                </a:solidFill>
              </a:rPr>
              <a:t>Imate radi izzive? Ste motivirani, polni energije in svežih idej? Vse to in veliko več pričakujemo od vas v zameno za spodbudno okolje, kjer boste lahko v prijetnem okolju razvijali svoje talente in prodajne cilje.</a:t>
            </a:r>
          </a:p>
          <a:p>
            <a:pPr lvl="0"/>
            <a:endParaRPr lang="sl-SI" sz="1400" dirty="0">
              <a:solidFill>
                <a:prstClr val="black"/>
              </a:solidFill>
            </a:endParaRPr>
          </a:p>
          <a:p>
            <a:pPr lvl="0"/>
            <a:endParaRPr lang="sl-SI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871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" y="1676400"/>
            <a:ext cx="815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V okolici Kranja, natančneje v Podbrezjah iščemo 2-3 osebe ženskega spola za delo v </a:t>
            </a:r>
            <a:r>
              <a:rPr lang="sl-SI" dirty="0" err="1"/>
              <a:t>stežbi</a:t>
            </a:r>
            <a:r>
              <a:rPr lang="sl-SI" dirty="0"/>
              <a:t>! </a:t>
            </a:r>
            <a:r>
              <a:rPr lang="sl-SI" dirty="0" err="1"/>
              <a:t>Zaželjene</a:t>
            </a:r>
            <a:r>
              <a:rPr lang="sl-SI" dirty="0"/>
              <a:t> izkušnje, pogoj je polnoletnost, samoiniciativnost, urejenost, odgovornost do dela! Delo </a:t>
            </a:r>
            <a:r>
              <a:rPr lang="sl-SI" b="1" dirty="0"/>
              <a:t>preko študentske napotnice ali sp-ja</a:t>
            </a:r>
            <a:r>
              <a:rPr lang="sl-SI" dirty="0"/>
              <a:t>! Delo poteka dvoizmensko, začetna urna postavka je 4 EUR – 6 EUR. Vse </a:t>
            </a:r>
            <a:r>
              <a:rPr lang="sl-SI" dirty="0" err="1"/>
              <a:t>info</a:t>
            </a:r>
            <a:r>
              <a:rPr lang="sl-SI" dirty="0"/>
              <a:t> za zaposlitev na telefonski števili 04/620-8888.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60883"/>
            <a:ext cx="84582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3300" dirty="0">
                <a:solidFill>
                  <a:srgbClr val="B32C16">
                    <a:shade val="75000"/>
                  </a:srgbClr>
                </a:solidFill>
                <a:ea typeface="+mj-ea"/>
                <a:cs typeface="+mj-cs"/>
              </a:rPr>
              <a:t>Drugi primer: Delo v strežbi </a:t>
            </a:r>
            <a:endParaRPr lang="sl-SI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0442" y="1676400"/>
            <a:ext cx="8143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Iščemo nekoga za delo za </a:t>
            </a:r>
            <a:r>
              <a:rPr lang="sl-SI" dirty="0" err="1"/>
              <a:t>šankom</a:t>
            </a:r>
            <a:r>
              <a:rPr lang="sl-SI" dirty="0"/>
              <a:t>, v ljubljanskem dnevnem baru v </a:t>
            </a:r>
            <a:r>
              <a:rPr lang="sl-SI" dirty="0" err="1"/>
              <a:t>shopping</a:t>
            </a:r>
            <a:r>
              <a:rPr lang="sl-SI" dirty="0"/>
              <a:t> centru. Bar obratuje vsak dan, delavnih se sproti prilagaja po dogovoru; cca 5 krat na teden. Iščemo le kandidate z izkušnjami. Gre pa le za delo preko študentske napotnice, ali lastnega s.p.-ja ali d.o.o.-ja. Za več </a:t>
            </a:r>
            <a:r>
              <a:rPr lang="sl-SI" dirty="0" err="1"/>
              <a:t>info</a:t>
            </a:r>
            <a:r>
              <a:rPr lang="sl-SI" dirty="0"/>
              <a:t> pišite na ZS.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30442" y="359664"/>
            <a:ext cx="84582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3300" dirty="0">
                <a:solidFill>
                  <a:srgbClr val="B32C16">
                    <a:shade val="75000"/>
                  </a:srgbClr>
                </a:solidFill>
                <a:ea typeface="+mj-ea"/>
                <a:cs typeface="+mj-cs"/>
              </a:rPr>
              <a:t>Tretji primer: Delo za </a:t>
            </a:r>
            <a:r>
              <a:rPr lang="sl-SI" sz="3300" dirty="0" err="1">
                <a:solidFill>
                  <a:srgbClr val="B32C16">
                    <a:shade val="75000"/>
                  </a:srgbClr>
                </a:solidFill>
                <a:ea typeface="+mj-ea"/>
                <a:cs typeface="+mj-cs"/>
              </a:rPr>
              <a:t>šankom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93648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Katere oblike </a:t>
            </a:r>
            <a:r>
              <a:rPr lang="sl-SI" dirty="0" err="1"/>
              <a:t>prekarnih</a:t>
            </a:r>
            <a:r>
              <a:rPr lang="sl-SI" dirty="0"/>
              <a:t> zaposlitev poznamo?</a:t>
            </a:r>
            <a:endParaRPr lang="en-GB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l-SI" dirty="0"/>
              <a:t>- pogodbe za določen čas;</a:t>
            </a:r>
          </a:p>
          <a:p>
            <a:r>
              <a:rPr lang="sl-SI" dirty="0"/>
              <a:t>- pogodbe za skrajšani delovni čas;</a:t>
            </a:r>
          </a:p>
          <a:p>
            <a:r>
              <a:rPr lang="sl-SI" dirty="0"/>
              <a:t>- samostojni podjetniki;</a:t>
            </a:r>
          </a:p>
          <a:p>
            <a:r>
              <a:rPr lang="sl-SI" dirty="0"/>
              <a:t>- agencijski delavci;</a:t>
            </a:r>
          </a:p>
          <a:p>
            <a:r>
              <a:rPr lang="sl-SI" dirty="0"/>
              <a:t>- delavci preko </a:t>
            </a:r>
            <a:r>
              <a:rPr lang="sl-SI" dirty="0" err="1"/>
              <a:t>podjemne</a:t>
            </a:r>
            <a:r>
              <a:rPr lang="sl-SI" dirty="0"/>
              <a:t> pogodbe;</a:t>
            </a:r>
          </a:p>
          <a:p>
            <a:r>
              <a:rPr lang="sl-SI" dirty="0"/>
              <a:t>- delavci preko avtorske pogodbe;</a:t>
            </a:r>
          </a:p>
          <a:p>
            <a:r>
              <a:rPr lang="sl-SI" dirty="0"/>
              <a:t>- študentsko delo;</a:t>
            </a:r>
          </a:p>
          <a:p>
            <a:r>
              <a:rPr lang="sl-SI" dirty="0"/>
              <a:t>- delo na črno;…..</a:t>
            </a:r>
          </a:p>
          <a:p>
            <a:r>
              <a:rPr lang="sl-SI" dirty="0"/>
              <a:t>- </a:t>
            </a:r>
            <a:r>
              <a:rPr lang="sl-SI" dirty="0" err="1"/>
              <a:t>volunterski</a:t>
            </a:r>
            <a:r>
              <a:rPr lang="sl-SI" dirty="0"/>
              <a:t> pripravniki;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534400" cy="758952"/>
          </a:xfrm>
        </p:spPr>
        <p:txBody>
          <a:bodyPr/>
          <a:lstStyle/>
          <a:p>
            <a:r>
              <a:rPr lang="sl-SI" dirty="0"/>
              <a:t>Četrti primer: Lažje administrativno delo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600200"/>
            <a:ext cx="44196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b="1" i="1" dirty="0"/>
              <a:t>Delovne naloge: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Telefonsko komuniciranje s strankami,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Urejanje podatkov v okoljih Excel in Word,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Iskanje kontaktnih podatkov na internetu in če je potrebno tudi telefonsko,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Oblikovanje novih baz podatkov in vnašanje podatkov,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Pošiljanje sporočil o izobraževanjih,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Skrb za red in čistočo predavalnice in priprava potrebnega,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Vezava gradiv za udeležence,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Občasno pakiranje pošte.</a:t>
            </a:r>
          </a:p>
          <a:p>
            <a:endParaRPr lang="sl-SI" sz="1400" dirty="0"/>
          </a:p>
          <a:p>
            <a:r>
              <a:rPr lang="sl-SI" sz="1400" b="1" dirty="0"/>
              <a:t>Zahtevane kompetence: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Komunikacijske kompetence pri telefonskem </a:t>
            </a:r>
            <a:r>
              <a:rPr lang="sl-SI" sz="1400" dirty="0" err="1"/>
              <a:t>kontaktiranju</a:t>
            </a:r>
            <a:r>
              <a:rPr lang="sl-SI" sz="1400" dirty="0"/>
              <a:t> strank,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Osnovno poznavanje Microsoftovih okolij Outlook, Word in Excel,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Spretnost pri urejanju tabel in iskanju podatkov.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0" y="1600200"/>
            <a:ext cx="44196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b="1" i="1" dirty="0"/>
              <a:t>Opomba: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Delo poteka daljše časovno obrobje,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Gre za študentsko delo, zato je urejen študentski status v letu 15/16 in 16/17 pogoj.</a:t>
            </a:r>
          </a:p>
          <a:p>
            <a:endParaRPr lang="sl-SI" sz="1400" dirty="0"/>
          </a:p>
          <a:p>
            <a:r>
              <a:rPr lang="sl-SI" sz="1400" b="1" i="1" dirty="0"/>
              <a:t>Delovni čas: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Delo poteka od ponedeljka do petka, od 8 do 16 ure.</a:t>
            </a:r>
          </a:p>
          <a:p>
            <a:endParaRPr lang="sl-SI" sz="1400" dirty="0"/>
          </a:p>
          <a:p>
            <a:r>
              <a:rPr lang="sl-SI" sz="1400" b="1" dirty="0"/>
              <a:t>Plačilo: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Urna postavka je 4,53 evra bruto.</a:t>
            </a:r>
          </a:p>
          <a:p>
            <a:endParaRPr lang="sl-SI" sz="1400" dirty="0"/>
          </a:p>
          <a:p>
            <a:r>
              <a:rPr lang="sl-SI" sz="1400" b="1" dirty="0"/>
              <a:t>Začetek dela: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Pričetek z delo bi bil takoj po izboru primernega kandidata.</a:t>
            </a:r>
          </a:p>
        </p:txBody>
      </p:sp>
    </p:spTree>
    <p:extLst>
      <p:ext uri="{BB962C8B-B14F-4D97-AF65-F5344CB8AC3E}">
        <p14:creationId xmlns:p14="http://schemas.microsoft.com/office/powerpoint/2010/main" val="1346198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600200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i="1" dirty="0"/>
              <a:t>Obseg dela: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Sprejemanje, prijavljanje in usmerjanje gostov na recepciji hostla, posredovanje informacij gostom v času bivanja v hostlu, sprejemanje rezervacij in njihovo potrjevanje, čiščenje hostla.</a:t>
            </a:r>
          </a:p>
          <a:p>
            <a:endParaRPr lang="sl-SI" dirty="0"/>
          </a:p>
          <a:p>
            <a:r>
              <a:rPr lang="sl-SI" b="1" i="1" dirty="0"/>
              <a:t>Od kandidatov pričakujemo: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Aktivno znanje angleškega jezika, vljudno komuniciranje z gosti, prijaznost, </a:t>
            </a:r>
            <a:r>
              <a:rPr lang="sl-SI" dirty="0" err="1"/>
              <a:t>pomnenje</a:t>
            </a:r>
            <a:r>
              <a:rPr lang="sl-SI" dirty="0"/>
              <a:t> obrazov, sposobnost organizacije, koordinacije in timskega dela.</a:t>
            </a:r>
          </a:p>
          <a:p>
            <a:endParaRPr lang="sl-SI" dirty="0"/>
          </a:p>
          <a:p>
            <a:r>
              <a:rPr lang="sl-SI" b="1" i="1" dirty="0"/>
              <a:t>Nudimo: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Delo v dveh izmenah, redno plačilo.</a:t>
            </a:r>
          </a:p>
          <a:p>
            <a:endParaRPr lang="sl-SI" dirty="0"/>
          </a:p>
          <a:p>
            <a:r>
              <a:rPr lang="sl-SI" b="1" i="1" dirty="0"/>
              <a:t>Prijavijo se lahko, kandidati: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Ki imajo </a:t>
            </a:r>
            <a:r>
              <a:rPr lang="sl-SI" b="1" i="1" dirty="0"/>
              <a:t>svoje podjetje (s.p. ali d.o.o.)</a:t>
            </a:r>
            <a:r>
              <a:rPr lang="sl-SI" dirty="0"/>
              <a:t>. </a:t>
            </a:r>
          </a:p>
        </p:txBody>
      </p:sp>
      <p:sp>
        <p:nvSpPr>
          <p:cNvPr id="6" name="Naslov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174126" cy="758952"/>
          </a:xfrm>
        </p:spPr>
        <p:txBody>
          <a:bodyPr/>
          <a:lstStyle/>
          <a:p>
            <a:pPr algn="l"/>
            <a:r>
              <a:rPr lang="sl-SI" dirty="0"/>
              <a:t>Peti primer: Receptor v hostlu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5992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04800"/>
            <a:ext cx="8099648" cy="5105400"/>
          </a:xfr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729929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Lovro</a:t>
            </a:r>
            <a:r>
              <a:rPr lang="en-GB" dirty="0"/>
              <a:t> &amp; </a:t>
            </a:r>
            <a:r>
              <a:rPr lang="en-GB" dirty="0" err="1"/>
              <a:t>Mojca</a:t>
            </a:r>
            <a:r>
              <a:rPr lang="en-GB" dirty="0"/>
              <a:t> 1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l-SI" dirty="0"/>
              <a:t>Po napornem iskanju prve zaposlitve sta oba dobila delo kot študenta v nekem podjetju. Ko sta šolo zaključila in sta ostala brez statusa, so obema ponudili službo. </a:t>
            </a:r>
          </a:p>
          <a:p>
            <a:endParaRPr lang="sl-SI" dirty="0"/>
          </a:p>
          <a:p>
            <a:r>
              <a:rPr lang="sl-SI" dirty="0"/>
              <a:t>Njuna izobrazba in delo, ki sta ga v podjetju opravljala, sta bila enaka. Razlika pa je bila v ponujeni pogodbi. Mojca je tako dobila pogodbo za nedoločen čas. </a:t>
            </a:r>
          </a:p>
          <a:p>
            <a:endParaRPr lang="sl-SI" dirty="0"/>
          </a:p>
          <a:p>
            <a:r>
              <a:rPr lang="sl-SI" dirty="0"/>
              <a:t>Lovru pa je bila ponujena pogodba za določen čas enega leta z možnostjo podaljšanja. Oba sprejmeta službo, vendar Lovro že čez eno leto trepeta v pričakovanju podaljšanja pogodbe. Tako Lovru še naslednja tri leta podaljšujejo pogodbo. </a:t>
            </a:r>
          </a:p>
          <a:p>
            <a:endParaRPr lang="sl-SI" dirty="0"/>
          </a:p>
          <a:p>
            <a:r>
              <a:rPr lang="sl-SI" dirty="0"/>
              <a:t>Mojca v tem času vzame kredit in kupi stanovanje, česar Lovro ne more narediti saj mu nobena banka noče odobriti kredita, ker nima sklenjene pogodbe za nedoločen čas. </a:t>
            </a:r>
            <a:r>
              <a:rPr lang="sl-SI" i="1" dirty="0"/>
              <a:t>(Problem načrtovanja prihodnosti pri Lovru: načrtovanja družine, nakupa nepremičnine…)</a:t>
            </a:r>
            <a:endParaRPr lang="sl-SI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Lovro</a:t>
            </a:r>
            <a:r>
              <a:rPr lang="en-GB" dirty="0"/>
              <a:t> &amp; </a:t>
            </a:r>
            <a:r>
              <a:rPr lang="en-GB" dirty="0" err="1"/>
              <a:t>Mojca</a:t>
            </a:r>
            <a:r>
              <a:rPr lang="en-GB" dirty="0"/>
              <a:t> 2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endParaRPr lang="sl-SI" i="1" dirty="0"/>
          </a:p>
          <a:p>
            <a:r>
              <a:rPr lang="sl-SI" dirty="0"/>
              <a:t>Ko se je tretje leto bližalo koncu, Lovru pogodbe niso več podaljšali. Ponudili pa so mu možnost nadaljnjega sodelovanja pod pogojem, da odpre </a:t>
            </a:r>
            <a:r>
              <a:rPr lang="sl-SI" b="1" dirty="0"/>
              <a:t>s.p. </a:t>
            </a:r>
            <a:r>
              <a:rPr lang="sl-SI" dirty="0"/>
              <a:t>In to je tudi storil.</a:t>
            </a:r>
          </a:p>
          <a:p>
            <a:r>
              <a:rPr lang="sl-SI" dirty="0"/>
              <a:t>Lovro odpre s.p. in tako še naprej opravlja isto delo kot Mojca. </a:t>
            </a:r>
          </a:p>
          <a:p>
            <a:r>
              <a:rPr lang="sl-SI" dirty="0"/>
              <a:t>Mojca se poleti odpravi na dolg </a:t>
            </a:r>
            <a:r>
              <a:rPr lang="sl-SI" b="1" dirty="0"/>
              <a:t>dopust</a:t>
            </a:r>
            <a:r>
              <a:rPr lang="sl-SI" dirty="0"/>
              <a:t>, saj kot redno zaposlenemu delavcu pripada pravica do minimalno 4 tednov letnega dopusta. Prav tako dobi </a:t>
            </a:r>
            <a:r>
              <a:rPr lang="sl-SI" b="1" dirty="0"/>
              <a:t>regres</a:t>
            </a:r>
            <a:r>
              <a:rPr lang="sl-SI" dirty="0"/>
              <a:t> (nadomestilo za letni dopust najmanj v višini minimalne plače.)  Lovro te ugodnosti nima.</a:t>
            </a: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Lovro</a:t>
            </a:r>
            <a:r>
              <a:rPr lang="en-GB" dirty="0"/>
              <a:t> &amp; </a:t>
            </a:r>
            <a:r>
              <a:rPr lang="en-GB" dirty="0" err="1"/>
              <a:t>Mojca</a:t>
            </a:r>
            <a:r>
              <a:rPr lang="en-GB" dirty="0"/>
              <a:t> 3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sl-SI" dirty="0"/>
          </a:p>
          <a:p>
            <a:r>
              <a:rPr lang="sl-SI" dirty="0"/>
              <a:t>Ko se Mojca zjutraj prebudi z vročino, odide k zdravnici in ta mu podpiše bolniški list. Mojca se tako v miru doma pozdravi, saj je tudi za dneve, ko je na bolniški, plačan. </a:t>
            </a:r>
            <a:r>
              <a:rPr lang="sl-SI" i="1" dirty="0"/>
              <a:t>(Redno zaposleni delavec prejme bolniško nadomestilo).</a:t>
            </a:r>
          </a:p>
          <a:p>
            <a:endParaRPr lang="sl-SI" dirty="0"/>
          </a:p>
          <a:p>
            <a:r>
              <a:rPr lang="sl-SI" dirty="0"/>
              <a:t>Na drugi strani pa Lovro z vsemi štirimi preganja vsakršne znake slabosti, saj ve, da bolezni sledi izpad dohodkov </a:t>
            </a:r>
            <a:r>
              <a:rPr lang="sl-SI" i="1" dirty="0"/>
              <a:t>(S.p. ne prejema bolniškega nadomestila plače prvih 30 dni.)</a:t>
            </a:r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Lovro</a:t>
            </a:r>
            <a:r>
              <a:rPr lang="en-GB" dirty="0"/>
              <a:t> &amp; </a:t>
            </a:r>
            <a:r>
              <a:rPr lang="en-GB" dirty="0" err="1"/>
              <a:t>Mojca</a:t>
            </a:r>
            <a:r>
              <a:rPr lang="en-GB" dirty="0"/>
              <a:t> 4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endParaRPr lang="sl-SI" dirty="0"/>
          </a:p>
          <a:p>
            <a:r>
              <a:rPr lang="sl-SI" dirty="0"/>
              <a:t>Zaradi finančnih težav, v katerih se znajde podjetje, se to odloči </a:t>
            </a:r>
            <a:r>
              <a:rPr lang="sl-SI" b="1" dirty="0"/>
              <a:t>prekiniti sodelovanje</a:t>
            </a:r>
            <a:r>
              <a:rPr lang="sl-SI" dirty="0"/>
              <a:t> z Lovrom, Mojco pa odpustiti. </a:t>
            </a:r>
          </a:p>
          <a:p>
            <a:endParaRPr lang="sl-SI" dirty="0"/>
          </a:p>
          <a:p>
            <a:r>
              <a:rPr lang="sl-SI" i="1" dirty="0"/>
              <a:t>Delodajalec lahko redno </a:t>
            </a:r>
            <a:r>
              <a:rPr lang="sl-SI" b="1" i="1" dirty="0"/>
              <a:t>odpove pogodbo o zaposlitvi</a:t>
            </a:r>
            <a:r>
              <a:rPr lang="sl-SI" i="1" dirty="0"/>
              <a:t>, če obstaja utemeljen razlog za redno odpoved. Mojca je upravičena do </a:t>
            </a:r>
            <a:r>
              <a:rPr lang="sl-SI" b="1" i="1" dirty="0"/>
              <a:t>odpovednega roka</a:t>
            </a:r>
            <a:r>
              <a:rPr lang="sl-SI" i="1" dirty="0"/>
              <a:t>, ki j odvisen od tega, kako dolgo je delal pri tem delodajalcu in od delovne dobe. </a:t>
            </a:r>
          </a:p>
          <a:p>
            <a:endParaRPr lang="sl-SI" i="1" dirty="0"/>
          </a:p>
          <a:p>
            <a:r>
              <a:rPr lang="sl-SI" i="1" dirty="0"/>
              <a:t>V času odpovednega roka je upravičena tudi do odsotnosti z dela zaradi iskanja nove službe. </a:t>
            </a:r>
          </a:p>
          <a:p>
            <a:endParaRPr lang="sl-SI" i="1" dirty="0"/>
          </a:p>
          <a:p>
            <a:r>
              <a:rPr lang="sl-SI" i="1" dirty="0"/>
              <a:t>Upravičena je tudi do </a:t>
            </a:r>
            <a:r>
              <a:rPr lang="sl-SI" b="1" i="1" dirty="0"/>
              <a:t>odpravnine</a:t>
            </a:r>
            <a:r>
              <a:rPr lang="sl-SI" i="1" dirty="0"/>
              <a:t>.</a:t>
            </a:r>
          </a:p>
          <a:p>
            <a:endParaRPr lang="sl-SI" i="1" dirty="0"/>
          </a:p>
          <a:p>
            <a:r>
              <a:rPr lang="sl-SI" i="1" dirty="0"/>
              <a:t>Lovro ni upravičen do ničesar od naštetega.</a:t>
            </a:r>
            <a:endParaRPr lang="sl-SI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Lovro</a:t>
            </a:r>
            <a:r>
              <a:rPr lang="en-GB" dirty="0"/>
              <a:t> &amp; </a:t>
            </a:r>
            <a:r>
              <a:rPr lang="en-GB" dirty="0" err="1"/>
              <a:t>Mojca</a:t>
            </a:r>
            <a:r>
              <a:rPr lang="en-GB" dirty="0"/>
              <a:t> 5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endParaRPr lang="sl-SI" dirty="0"/>
          </a:p>
          <a:p>
            <a:r>
              <a:rPr lang="sl-SI" dirty="0"/>
              <a:t>Mojca in Lovro sta mnenja, da je bila odpustitev neupravičena.</a:t>
            </a:r>
          </a:p>
          <a:p>
            <a:r>
              <a:rPr lang="sl-SI" dirty="0"/>
              <a:t>Delodajalec lahko namreč pogodbo o zaposlitvi redno odpove iz točno določenih razlogov, ki so določeni v zakonu, kateri so:</a:t>
            </a:r>
          </a:p>
          <a:p>
            <a:endParaRPr lang="sl-SI" dirty="0"/>
          </a:p>
          <a:p>
            <a:r>
              <a:rPr lang="sl-SI" dirty="0"/>
              <a:t>- </a:t>
            </a:r>
            <a:r>
              <a:rPr lang="sl-SI" b="1" i="1" dirty="0"/>
              <a:t>iz poslovnega razloga;</a:t>
            </a:r>
            <a:endParaRPr lang="sl-SI" dirty="0"/>
          </a:p>
          <a:p>
            <a:r>
              <a:rPr lang="sl-SI" b="1" i="1" dirty="0"/>
              <a:t>-  razloga nesposobnosti; </a:t>
            </a:r>
          </a:p>
          <a:p>
            <a:r>
              <a:rPr lang="sl-SI" b="1" i="1" dirty="0"/>
              <a:t>-  krivdnega razloga na strani delavca; </a:t>
            </a:r>
          </a:p>
          <a:p>
            <a:r>
              <a:rPr lang="sl-SI" b="1" i="1" dirty="0"/>
              <a:t>-  razloga nezmožnosti delavca </a:t>
            </a:r>
            <a:r>
              <a:rPr lang="pl-PL" b="1" i="1" dirty="0"/>
              <a:t>pod pogoji iz pogodbe o zaposlitvi zaradi invalidnosti</a:t>
            </a:r>
            <a:r>
              <a:rPr lang="sl-SI" b="1" i="1" dirty="0"/>
              <a:t>;</a:t>
            </a:r>
          </a:p>
          <a:p>
            <a:r>
              <a:rPr lang="sl-SI" b="1" i="1" dirty="0"/>
              <a:t>-  če delavec ni uspešno opravil poskusnega dela. </a:t>
            </a:r>
          </a:p>
          <a:p>
            <a:pPr marL="285750" indent="-285750">
              <a:buFontTx/>
              <a:buChar char="-"/>
            </a:pPr>
            <a:endParaRPr lang="sl-SI" dirty="0"/>
          </a:p>
          <a:p>
            <a:r>
              <a:rPr lang="sl-SI" dirty="0"/>
              <a:t>Mojca se tako obrne na svoj </a:t>
            </a:r>
            <a:r>
              <a:rPr lang="sl-SI" b="1" dirty="0"/>
              <a:t>sindikat</a:t>
            </a:r>
            <a:r>
              <a:rPr lang="sl-SI" dirty="0"/>
              <a:t>. Za Lovra odpovedni roki in nadomestila ne veljajo. Po nasvet pa se lahko obrne na novoustanovljeni </a:t>
            </a:r>
            <a:r>
              <a:rPr lang="sl-SI" b="1" dirty="0"/>
              <a:t>Sindikat prekarcev</a:t>
            </a:r>
            <a:r>
              <a:rPr lang="sl-SI" dirty="0"/>
              <a:t>. </a:t>
            </a: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KAJ JE </a:t>
            </a:r>
            <a:r>
              <a:rPr lang="sl-SI" dirty="0"/>
              <a:t>ZNAČILNO ZA </a:t>
            </a:r>
            <a:r>
              <a:rPr lang="en-GB" dirty="0"/>
              <a:t>PREKARNO DELO?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Ni </a:t>
            </a:r>
            <a:r>
              <a:rPr lang="en-GB" dirty="0" err="1"/>
              <a:t>dolgotrajno</a:t>
            </a:r>
            <a:r>
              <a:rPr lang="sl-SI" dirty="0"/>
              <a:t>;</a:t>
            </a:r>
            <a:endParaRPr lang="en-GB" dirty="0"/>
          </a:p>
          <a:p>
            <a:r>
              <a:rPr lang="en-GB" dirty="0"/>
              <a:t>Ne </a:t>
            </a:r>
            <a:r>
              <a:rPr lang="en-GB" dirty="0" err="1"/>
              <a:t>predstavlja</a:t>
            </a:r>
            <a:r>
              <a:rPr lang="en-GB" dirty="0"/>
              <a:t> </a:t>
            </a:r>
            <a:r>
              <a:rPr lang="en-GB" dirty="0" err="1"/>
              <a:t>stabilne</a:t>
            </a:r>
            <a:r>
              <a:rPr lang="en-GB" dirty="0"/>
              <a:t> </a:t>
            </a:r>
            <a:r>
              <a:rPr lang="en-GB" dirty="0" err="1"/>
              <a:t>oblike</a:t>
            </a:r>
            <a:r>
              <a:rPr lang="en-GB" dirty="0"/>
              <a:t> </a:t>
            </a:r>
            <a:r>
              <a:rPr lang="en-GB" dirty="0" err="1"/>
              <a:t>zaposlitve</a:t>
            </a:r>
            <a:r>
              <a:rPr lang="sl-SI" dirty="0"/>
              <a:t>;</a:t>
            </a:r>
          </a:p>
          <a:p>
            <a:r>
              <a:rPr lang="en-GB" dirty="0" err="1"/>
              <a:t>Zaslužek</a:t>
            </a:r>
            <a:r>
              <a:rPr lang="en-GB" dirty="0"/>
              <a:t> </a:t>
            </a:r>
            <a:r>
              <a:rPr lang="en-GB" dirty="0" err="1"/>
              <a:t>prekarne</a:t>
            </a:r>
            <a:r>
              <a:rPr lang="sl-SI" dirty="0"/>
              <a:t>mu delavcu</a:t>
            </a:r>
            <a:r>
              <a:rPr lang="en-GB" dirty="0"/>
              <a:t> ne </a:t>
            </a:r>
            <a:r>
              <a:rPr lang="en-GB" dirty="0" err="1"/>
              <a:t>zagotavlja</a:t>
            </a:r>
            <a:r>
              <a:rPr lang="en-GB" dirty="0"/>
              <a:t> </a:t>
            </a:r>
            <a:r>
              <a:rPr lang="en-GB" dirty="0" err="1"/>
              <a:t>dostojnega</a:t>
            </a:r>
            <a:r>
              <a:rPr lang="en-GB" dirty="0"/>
              <a:t> </a:t>
            </a:r>
            <a:r>
              <a:rPr lang="en-GB" dirty="0" err="1"/>
              <a:t>preživetja</a:t>
            </a:r>
            <a:r>
              <a:rPr lang="sl-SI" dirty="0"/>
              <a:t>;</a:t>
            </a:r>
            <a:endParaRPr lang="en-GB" dirty="0"/>
          </a:p>
          <a:p>
            <a:r>
              <a:rPr lang="en-GB" dirty="0" err="1"/>
              <a:t>Prekarni</a:t>
            </a:r>
            <a:r>
              <a:rPr lang="en-GB" dirty="0"/>
              <a:t> </a:t>
            </a:r>
            <a:r>
              <a:rPr lang="en-GB" dirty="0" err="1"/>
              <a:t>delavci</a:t>
            </a:r>
            <a:r>
              <a:rPr lang="en-GB" dirty="0"/>
              <a:t> </a:t>
            </a:r>
            <a:r>
              <a:rPr lang="en-GB" dirty="0" err="1"/>
              <a:t>niso</a:t>
            </a:r>
            <a:r>
              <a:rPr lang="en-GB" dirty="0"/>
              <a:t> </a:t>
            </a:r>
            <a:r>
              <a:rPr lang="en-GB" dirty="0" err="1"/>
              <a:t>deležni</a:t>
            </a:r>
            <a:r>
              <a:rPr lang="en-GB" dirty="0"/>
              <a:t> </a:t>
            </a:r>
            <a:r>
              <a:rPr lang="en-GB" dirty="0" err="1"/>
              <a:t>delovnopravnega</a:t>
            </a:r>
            <a:r>
              <a:rPr lang="en-GB" dirty="0"/>
              <a:t> </a:t>
            </a:r>
            <a:r>
              <a:rPr lang="en-GB" dirty="0" err="1"/>
              <a:t>varstva</a:t>
            </a:r>
            <a:r>
              <a:rPr lang="sl-SI" dirty="0"/>
              <a:t> in socialne varnosti;</a:t>
            </a:r>
            <a:endParaRPr lang="en-GB" dirty="0"/>
          </a:p>
          <a:p>
            <a:r>
              <a:rPr lang="en-GB" dirty="0" err="1"/>
              <a:t>Nestalen</a:t>
            </a:r>
            <a:r>
              <a:rPr lang="en-GB" dirty="0"/>
              <a:t> </a:t>
            </a:r>
            <a:r>
              <a:rPr lang="en-GB" dirty="0" err="1"/>
              <a:t>urnik</a:t>
            </a:r>
            <a:r>
              <a:rPr lang="en-GB" dirty="0"/>
              <a:t> </a:t>
            </a:r>
            <a:r>
              <a:rPr lang="en-GB" dirty="0" err="1"/>
              <a:t>dela</a:t>
            </a:r>
            <a:r>
              <a:rPr lang="sl-SI" dirty="0"/>
              <a:t>; navadno krepko več kot 8 ur;</a:t>
            </a:r>
            <a:endParaRPr lang="en-GB" dirty="0"/>
          </a:p>
          <a:p>
            <a:r>
              <a:rPr lang="en-GB" dirty="0" err="1"/>
              <a:t>Preobremenjenost</a:t>
            </a:r>
            <a:r>
              <a:rPr lang="sl-SI" dirty="0"/>
              <a:t>, pogosta </a:t>
            </a:r>
            <a:r>
              <a:rPr lang="sl-SI" dirty="0" err="1"/>
              <a:t>izgorelost</a:t>
            </a:r>
            <a:r>
              <a:rPr lang="sl-SI" dirty="0"/>
              <a:t>, psihična stiska;</a:t>
            </a:r>
            <a:endParaRPr lang="en-GB" dirty="0"/>
          </a:p>
          <a:p>
            <a:r>
              <a:rPr lang="sl-SI" dirty="0"/>
              <a:t>Pogosto n</a:t>
            </a:r>
            <a:r>
              <a:rPr lang="en-GB" dirty="0" err="1"/>
              <a:t>epredvidljivi</a:t>
            </a:r>
            <a:r>
              <a:rPr lang="en-GB" dirty="0"/>
              <a:t> </a:t>
            </a:r>
            <a:r>
              <a:rPr lang="en-GB" dirty="0" err="1"/>
              <a:t>dohodki</a:t>
            </a:r>
            <a:r>
              <a:rPr lang="en-GB" dirty="0"/>
              <a:t> in </a:t>
            </a:r>
            <a:r>
              <a:rPr lang="sl-SI" dirty="0"/>
              <a:t>tudi </a:t>
            </a:r>
            <a:r>
              <a:rPr lang="en-GB" dirty="0" err="1"/>
              <a:t>kraj</a:t>
            </a:r>
            <a:r>
              <a:rPr lang="en-GB" dirty="0"/>
              <a:t> </a:t>
            </a:r>
            <a:r>
              <a:rPr lang="en-GB" dirty="0" err="1"/>
              <a:t>dela</a:t>
            </a:r>
            <a:r>
              <a:rPr lang="sl-SI" dirty="0"/>
              <a:t>;</a:t>
            </a:r>
            <a:endParaRPr lang="en-GB" dirty="0"/>
          </a:p>
          <a:p>
            <a:r>
              <a:rPr lang="en-GB" dirty="0" err="1"/>
              <a:t>Lažje</a:t>
            </a:r>
            <a:r>
              <a:rPr lang="en-GB" dirty="0"/>
              <a:t> </a:t>
            </a:r>
            <a:r>
              <a:rPr lang="en-GB" dirty="0" err="1"/>
              <a:t>odpuščanje</a:t>
            </a:r>
            <a:endParaRPr lang="en-GB" dirty="0"/>
          </a:p>
          <a:p>
            <a:r>
              <a:rPr lang="en-GB" dirty="0" err="1"/>
              <a:t>Prisilno</a:t>
            </a:r>
            <a:r>
              <a:rPr lang="en-GB" dirty="0"/>
              <a:t> </a:t>
            </a:r>
            <a:r>
              <a:rPr lang="en-GB" dirty="0" err="1"/>
              <a:t>vseživljenjsko</a:t>
            </a:r>
            <a:r>
              <a:rPr lang="en-GB" dirty="0"/>
              <a:t> </a:t>
            </a:r>
            <a:r>
              <a:rPr lang="en-GB" dirty="0" err="1"/>
              <a:t>učenje</a:t>
            </a:r>
            <a:r>
              <a:rPr lang="sl-SI" dirty="0"/>
              <a:t>;</a:t>
            </a:r>
            <a:endParaRPr lang="en-GB" dirty="0"/>
          </a:p>
          <a:p>
            <a:r>
              <a:rPr lang="en-GB" dirty="0" err="1"/>
              <a:t>Oteženo</a:t>
            </a:r>
            <a:r>
              <a:rPr lang="en-GB" dirty="0"/>
              <a:t> </a:t>
            </a:r>
            <a:r>
              <a:rPr lang="en-GB" dirty="0" err="1"/>
              <a:t>sindikalno</a:t>
            </a:r>
            <a:r>
              <a:rPr lang="en-GB" dirty="0"/>
              <a:t> </a:t>
            </a:r>
            <a:r>
              <a:rPr lang="en-GB" dirty="0" err="1"/>
              <a:t>organiziranje</a:t>
            </a:r>
            <a:r>
              <a:rPr lang="sl-SI" dirty="0"/>
              <a:t>;</a:t>
            </a:r>
          </a:p>
          <a:p>
            <a:r>
              <a:rPr lang="en-GB" dirty="0"/>
              <a:t>Status: med </a:t>
            </a:r>
            <a:r>
              <a:rPr lang="en-GB" dirty="0" err="1"/>
              <a:t>brezposelnostjo</a:t>
            </a:r>
            <a:r>
              <a:rPr lang="en-GB" dirty="0"/>
              <a:t> in </a:t>
            </a:r>
            <a:r>
              <a:rPr lang="en-GB" dirty="0" err="1"/>
              <a:t>pogodbo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nedoločen</a:t>
            </a:r>
            <a:r>
              <a:rPr lang="en-GB" dirty="0"/>
              <a:t> </a:t>
            </a:r>
            <a:r>
              <a:rPr lang="en-GB" dirty="0" err="1"/>
              <a:t>čas</a:t>
            </a:r>
            <a:r>
              <a:rPr lang="sl-SI" dirty="0"/>
              <a:t>;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hlinkClick r:id="rId2"/>
              </a:rPr>
              <a:t>www.socialna-druzba.si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</a:b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hlinkClick r:id="rId3"/>
              </a:rPr>
              <a:t>info@socialna-druzba.si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 </a:t>
            </a:r>
          </a:p>
          <a:p>
            <a:r>
              <a:rPr lang="it-IT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Facebook.com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/</a:t>
            </a:r>
            <a:r>
              <a:rPr lang="it-IT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socialna.druzba</a:t>
            </a:r>
            <a:endParaRPr lang="it-IT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it-IT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#dostojno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delo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it-IT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it-IT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Gibanje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za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dostojno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delo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in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socialno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družbo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it-IT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Dalmatinova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4</a:t>
            </a:r>
            <a:br>
              <a:rPr lang="it-IT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1000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Ljubljana</a:t>
            </a:r>
            <a:endParaRPr lang="en-GB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PREKARNO DELO</a:t>
            </a:r>
          </a:p>
        </p:txBody>
      </p:sp>
      <p:pic>
        <p:nvPicPr>
          <p:cNvPr id="4" name="Slika 3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24200" y="1752600"/>
            <a:ext cx="3040384" cy="298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668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9D54E2AB-A1C8-4F93-A1AB-1F49033AC936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1981200"/>
            <a:ext cx="8467725" cy="1304925"/>
          </a:xfrm>
        </p:spPr>
      </p:pic>
      <p:sp>
        <p:nvSpPr>
          <p:cNvPr id="6" name="PoljeZBesedilom 5">
            <a:extLst>
              <a:ext uri="{FF2B5EF4-FFF2-40B4-BE49-F238E27FC236}">
                <a16:creationId xmlns:a16="http://schemas.microsoft.com/office/drawing/2014/main" id="{809B793F-139D-4FF1-8919-ABC0E602C8F1}"/>
              </a:ext>
            </a:extLst>
          </p:cNvPr>
          <p:cNvSpPr txBox="1"/>
          <p:nvPr/>
        </p:nvSpPr>
        <p:spPr>
          <a:xfrm>
            <a:off x="228600" y="5290342"/>
            <a:ext cx="922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Projekt sofinancira Urad Vlade RS za komuniciranje v okviru prizadevanj za </a:t>
            </a:r>
            <a:endParaRPr lang="sl-SI" dirty="0" smtClean="0"/>
          </a:p>
          <a:p>
            <a:r>
              <a:rPr lang="sl-SI" dirty="0" smtClean="0"/>
              <a:t>ozaveščanje </a:t>
            </a:r>
            <a:r>
              <a:rPr lang="sl-SI" dirty="0"/>
              <a:t>mladih o problematiki prekarnega dela.</a:t>
            </a:r>
            <a:endParaRPr lang="sl-SI" dirty="0"/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D30856D-B68C-4405-8915-EF0D1F71EBA6}"/>
              </a:ext>
            </a:extLst>
          </p:cNvPr>
          <p:cNvSpPr txBox="1"/>
          <p:nvPr/>
        </p:nvSpPr>
        <p:spPr>
          <a:xfrm>
            <a:off x="228600" y="5943600"/>
            <a:ext cx="9062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Stališča izvajalca ne odražajo nujno stališč Urada Vlade RS za komuniciranje. </a:t>
            </a:r>
          </a:p>
        </p:txBody>
      </p:sp>
    </p:spTree>
    <p:extLst>
      <p:ext uri="{BB962C8B-B14F-4D97-AF65-F5344CB8AC3E}">
        <p14:creationId xmlns:p14="http://schemas.microsoft.com/office/powerpoint/2010/main" val="21671714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tno">
  <a:themeElements>
    <a:clrScheme name="Altan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estno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stno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3742</TotalTime>
  <Words>1342</Words>
  <Application>Microsoft Office PowerPoint</Application>
  <PresentationFormat>On-screen Show (4:3)</PresentationFormat>
  <Paragraphs>154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Georgia</vt:lpstr>
      <vt:lpstr>Wingdings</vt:lpstr>
      <vt:lpstr>Wingdings 2</vt:lpstr>
      <vt:lpstr>Mestno</vt:lpstr>
      <vt:lpstr>ABECEDA DOSTOJNEGA ŽIVLJENJA</vt:lpstr>
      <vt:lpstr>PowerPoint Presentation</vt:lpstr>
      <vt:lpstr>PowerPoint Presentation</vt:lpstr>
      <vt:lpstr>Prvi primer: Prodajni asistent – telefonist (M/Ž)</vt:lpstr>
      <vt:lpstr>PowerPoint Presentation</vt:lpstr>
      <vt:lpstr>PowerPoint Presentation</vt:lpstr>
      <vt:lpstr>Katere oblike prekarnih zaposlitev poznamo?</vt:lpstr>
      <vt:lpstr>Četrti primer: Lažje administrativno delo</vt:lpstr>
      <vt:lpstr>Peti primer: Receptor v hostlu</vt:lpstr>
      <vt:lpstr>PowerPoint Presentation</vt:lpstr>
      <vt:lpstr>Lovro &amp; Mojca 1</vt:lpstr>
      <vt:lpstr>Lovro &amp; Mojca 2</vt:lpstr>
      <vt:lpstr>Lovro &amp; Mojca 3</vt:lpstr>
      <vt:lpstr>Lovro &amp; Mojca 4</vt:lpstr>
      <vt:lpstr>Lovro &amp; Mojca 5</vt:lpstr>
      <vt:lpstr>KAJ JE ZNAČILNO ZA PREKARNO DELO?</vt:lpstr>
      <vt:lpstr>PREKARNO DELO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PREKARNO DELO</dc:title>
  <dc:creator>Geisha</dc:creator>
  <cp:lastModifiedBy>Gibanje</cp:lastModifiedBy>
  <cp:revision>51</cp:revision>
  <cp:lastPrinted>2016-10-23T17:33:40Z</cp:lastPrinted>
  <dcterms:created xsi:type="dcterms:W3CDTF">2016-10-16T17:35:48Z</dcterms:created>
  <dcterms:modified xsi:type="dcterms:W3CDTF">2018-10-26T11:42:03Z</dcterms:modified>
</cp:coreProperties>
</file>