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761163" cy="9942513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3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9E0E8-0527-4927-AD41-B2518DACE2DD}" type="datetimeFigureOut">
              <a:rPr lang="sl-SI" smtClean="0"/>
              <a:t>26.11.2018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024FCE-4C87-4BCE-BE71-EB812249928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61583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smtClean="0"/>
              <a:t>Kliknite, da uredite slog podnaslova matrice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30AA7-A52F-42E9-8E46-A455C7D275A7}" type="datetimeFigureOut">
              <a:rPr lang="sl-SI" smtClean="0"/>
              <a:t>26.11.2018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0EADF-F6A5-4F6E-841D-3CE0279660E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68690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30AA7-A52F-42E9-8E46-A455C7D275A7}" type="datetimeFigureOut">
              <a:rPr lang="sl-SI" smtClean="0"/>
              <a:t>26.11.2018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0EADF-F6A5-4F6E-841D-3CE0279660E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3913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30AA7-A52F-42E9-8E46-A455C7D275A7}" type="datetimeFigureOut">
              <a:rPr lang="sl-SI" smtClean="0"/>
              <a:t>26.11.2018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0EADF-F6A5-4F6E-841D-3CE0279660E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12938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30AA7-A52F-42E9-8E46-A455C7D275A7}" type="datetimeFigureOut">
              <a:rPr lang="sl-SI" smtClean="0"/>
              <a:t>26.11.2018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0EADF-F6A5-4F6E-841D-3CE0279660E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89632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30AA7-A52F-42E9-8E46-A455C7D275A7}" type="datetimeFigureOut">
              <a:rPr lang="sl-SI" smtClean="0"/>
              <a:t>26.11.2018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0EADF-F6A5-4F6E-841D-3CE0279660E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04492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30AA7-A52F-42E9-8E46-A455C7D275A7}" type="datetimeFigureOut">
              <a:rPr lang="sl-SI" smtClean="0"/>
              <a:t>26.11.2018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0EADF-F6A5-4F6E-841D-3CE0279660E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7795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30AA7-A52F-42E9-8E46-A455C7D275A7}" type="datetimeFigureOut">
              <a:rPr lang="sl-SI" smtClean="0"/>
              <a:t>26.11.2018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0EADF-F6A5-4F6E-841D-3CE0279660E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38144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30AA7-A52F-42E9-8E46-A455C7D275A7}" type="datetimeFigureOut">
              <a:rPr lang="sl-SI" smtClean="0"/>
              <a:t>26.11.2018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0EADF-F6A5-4F6E-841D-3CE0279660E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45993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30AA7-A52F-42E9-8E46-A455C7D275A7}" type="datetimeFigureOut">
              <a:rPr lang="sl-SI" smtClean="0"/>
              <a:t>26.11.2018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0EADF-F6A5-4F6E-841D-3CE0279660E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13501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30AA7-A52F-42E9-8E46-A455C7D275A7}" type="datetimeFigureOut">
              <a:rPr lang="sl-SI" smtClean="0"/>
              <a:t>26.11.2018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0EADF-F6A5-4F6E-841D-3CE0279660E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71114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30AA7-A52F-42E9-8E46-A455C7D275A7}" type="datetimeFigureOut">
              <a:rPr lang="sl-SI" smtClean="0"/>
              <a:t>26.11.2018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0EADF-F6A5-4F6E-841D-3CE0279660E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66498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30AA7-A52F-42E9-8E46-A455C7D275A7}" type="datetimeFigureOut">
              <a:rPr lang="sl-SI" smtClean="0"/>
              <a:t>26.11.2018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0EADF-F6A5-4F6E-841D-3CE0279660E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03181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smtClean="0"/>
              <a:t>FRANŠIZING IN DELOVNA RAZMERJA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757199"/>
          </a:xfrm>
        </p:spPr>
        <p:txBody>
          <a:bodyPr>
            <a:normAutofit fontScale="92500" lnSpcReduction="10000"/>
          </a:bodyPr>
          <a:lstStyle/>
          <a:p>
            <a:endParaRPr lang="sl-SI" dirty="0" smtClean="0"/>
          </a:p>
          <a:p>
            <a:endParaRPr lang="sl-SI" dirty="0"/>
          </a:p>
          <a:p>
            <a:r>
              <a:rPr lang="sl-SI" dirty="0" smtClean="0"/>
              <a:t>Prof. dr. Darja </a:t>
            </a:r>
            <a:r>
              <a:rPr lang="sl-SI" dirty="0" err="1" smtClean="0"/>
              <a:t>Senčur</a:t>
            </a:r>
            <a:r>
              <a:rPr lang="sl-SI" dirty="0" smtClean="0"/>
              <a:t> Peček</a:t>
            </a:r>
          </a:p>
          <a:p>
            <a:r>
              <a:rPr lang="sl-SI" dirty="0" smtClean="0"/>
              <a:t>Pravna fakulteta Univerze v Mariboru</a:t>
            </a:r>
          </a:p>
          <a:p>
            <a:endParaRPr lang="sl-SI" dirty="0"/>
          </a:p>
          <a:p>
            <a:endParaRPr lang="sl-SI" dirty="0" smtClean="0"/>
          </a:p>
          <a:p>
            <a:r>
              <a:rPr lang="sl-SI" dirty="0" smtClean="0"/>
              <a:t>6. nacionalna konferenca o </a:t>
            </a:r>
            <a:r>
              <a:rPr lang="sl-SI" dirty="0" err="1" smtClean="0"/>
              <a:t>prekarnem</a:t>
            </a:r>
            <a:r>
              <a:rPr lang="sl-SI" dirty="0" smtClean="0"/>
              <a:t> delu, Ljubljana, 28. 11. 2018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057575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FRANŠIZING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altLang="sl-SI" dirty="0"/>
              <a:t>Oblika poslovnega sodelovanja med dvema samostojnima subjektoma</a:t>
            </a:r>
          </a:p>
          <a:p>
            <a:r>
              <a:rPr lang="sl-SI" altLang="sl-SI" dirty="0"/>
              <a:t>Raznovrstnost, </a:t>
            </a:r>
            <a:r>
              <a:rPr lang="sl-SI" altLang="sl-SI" dirty="0" err="1"/>
              <a:t>inominatna</a:t>
            </a:r>
            <a:r>
              <a:rPr lang="sl-SI" altLang="sl-SI" dirty="0"/>
              <a:t> pogodba</a:t>
            </a:r>
          </a:p>
          <a:p>
            <a:r>
              <a:rPr lang="sl-SI" altLang="sl-SI" dirty="0"/>
              <a:t>Dajalec </a:t>
            </a:r>
            <a:r>
              <a:rPr lang="sl-SI" altLang="sl-SI" dirty="0" err="1"/>
              <a:t>f.</a:t>
            </a:r>
            <a:r>
              <a:rPr lang="sl-SI" altLang="sl-SI" dirty="0"/>
              <a:t> s pogodbo proti plačilu dovoli prejemniku </a:t>
            </a:r>
            <a:r>
              <a:rPr lang="sl-SI" altLang="sl-SI" dirty="0" err="1"/>
              <a:t>f.</a:t>
            </a:r>
            <a:r>
              <a:rPr lang="sl-SI" altLang="sl-SI" dirty="0"/>
              <a:t>, da ta (na dol. geograf. o.) prodaja blago ali opravlja storitve, tako da pod pogodbeno določenimi pogoji uporablja zaščitene konkurenčne prednosti dajalca </a:t>
            </a:r>
            <a:r>
              <a:rPr lang="sl-SI" altLang="sl-SI" dirty="0" err="1"/>
              <a:t>f.</a:t>
            </a:r>
            <a:r>
              <a:rPr lang="sl-SI" altLang="sl-SI" dirty="0"/>
              <a:t> </a:t>
            </a:r>
          </a:p>
          <a:p>
            <a:r>
              <a:rPr lang="sl-SI" altLang="sl-SI" dirty="0"/>
              <a:t>Prednosti za D in P, ekspanzija v ZDA, tudi Evropi (Sloveniji)</a:t>
            </a:r>
          </a:p>
          <a:p>
            <a:r>
              <a:rPr lang="sl-SI" altLang="sl-SI" dirty="0"/>
              <a:t>Del trenda – vertikalno razgrajevanje podjetij, fragmentacija dela, razcepljanje delovnih mest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51992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PRIKRITO DELOVNO RAZMERJE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altLang="sl-SI" dirty="0"/>
              <a:t>Prenos znanja, navodila, nadzor – običajni sestavni del franšiznega razmerja</a:t>
            </a:r>
          </a:p>
          <a:p>
            <a:r>
              <a:rPr lang="sl-SI" altLang="sl-SI" dirty="0"/>
              <a:t>Razumna navodila v zvezi z uporabo poslovnih metod; nadzor na izvajanjem navodil z namenom zaščite </a:t>
            </a:r>
            <a:r>
              <a:rPr lang="sl-SI" altLang="sl-SI" dirty="0" err="1"/>
              <a:t>goodwilla</a:t>
            </a:r>
            <a:endParaRPr lang="sl-SI" altLang="sl-SI" dirty="0"/>
          </a:p>
          <a:p>
            <a:r>
              <a:rPr lang="sl-SI" altLang="sl-SI" dirty="0"/>
              <a:t>Če je P omejen pri organizaciji svojega časa in aktivnosti, če dejansko D vodi poslovanje,… - odvisno razmerje</a:t>
            </a:r>
          </a:p>
          <a:p>
            <a:r>
              <a:rPr lang="sl-SI" altLang="sl-SI" dirty="0"/>
              <a:t>Če so izpolnjeni elementi </a:t>
            </a:r>
            <a:r>
              <a:rPr lang="sl-SI" altLang="sl-SI" dirty="0" err="1"/>
              <a:t>d.r</a:t>
            </a:r>
            <a:r>
              <a:rPr lang="sl-SI" altLang="sl-SI" dirty="0"/>
              <a:t>. – ugotovitev obstoja </a:t>
            </a:r>
            <a:r>
              <a:rPr lang="sl-SI" altLang="sl-SI" dirty="0" err="1"/>
              <a:t>d.r</a:t>
            </a:r>
            <a:r>
              <a:rPr lang="sl-SI" altLang="sl-SI" dirty="0"/>
              <a:t>.</a:t>
            </a:r>
          </a:p>
          <a:p>
            <a:r>
              <a:rPr lang="sl-SI" altLang="sl-SI" dirty="0"/>
              <a:t>Primeri iz ameriške prakse (čiščenje), tudi evropske</a:t>
            </a:r>
          </a:p>
          <a:p>
            <a:r>
              <a:rPr lang="sl-SI" altLang="sl-SI" dirty="0"/>
              <a:t>V RS (en primer; uporaba stališč)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760437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EKONOMSKO ODVISNA OSEBA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l-SI" altLang="sl-SI" dirty="0"/>
              <a:t>Niso osebno podrejeni, so pa ekonomsko odvisni (podobne opredelitve)</a:t>
            </a:r>
          </a:p>
          <a:p>
            <a:r>
              <a:rPr lang="sl-SI" altLang="sl-SI" dirty="0"/>
              <a:t>V nemškem pravu – delavcem podobne osebe, v sodni praksi primeri priznanja tega statusa prejemniku </a:t>
            </a:r>
            <a:r>
              <a:rPr lang="sl-SI" altLang="sl-SI" dirty="0" err="1"/>
              <a:t>f.</a:t>
            </a:r>
            <a:r>
              <a:rPr lang="sl-SI" altLang="sl-SI" dirty="0"/>
              <a:t> (</a:t>
            </a:r>
            <a:r>
              <a:rPr lang="sl-SI" altLang="sl-SI" dirty="0" err="1"/>
              <a:t>Eismann</a:t>
            </a:r>
            <a:r>
              <a:rPr lang="sl-SI" altLang="sl-SI" dirty="0"/>
              <a:t>)</a:t>
            </a:r>
          </a:p>
          <a:p>
            <a:r>
              <a:rPr lang="sl-SI" altLang="sl-SI" dirty="0"/>
              <a:t>V RS – kriteriji iz 213. člena ZDR-1 </a:t>
            </a:r>
          </a:p>
          <a:p>
            <a:r>
              <a:rPr lang="sl-SI" altLang="sl-SI" dirty="0"/>
              <a:t>Odmevni primeri </a:t>
            </a:r>
            <a:r>
              <a:rPr lang="sl-SI" altLang="sl-SI" dirty="0" err="1"/>
              <a:t>t.i</a:t>
            </a:r>
            <a:r>
              <a:rPr lang="sl-SI" altLang="sl-SI" dirty="0"/>
              <a:t>. trafikantov </a:t>
            </a:r>
          </a:p>
          <a:p>
            <a:r>
              <a:rPr lang="sl-SI" altLang="sl-SI" dirty="0"/>
              <a:t>Primer francoske ureditve položaja </a:t>
            </a:r>
            <a:r>
              <a:rPr lang="sl-SI" altLang="sl-SI" dirty="0" err="1"/>
              <a:t>t.i</a:t>
            </a:r>
            <a:r>
              <a:rPr lang="sl-SI" altLang="sl-SI" dirty="0"/>
              <a:t>. vodij podružnic (ne glede na to, ali zaposlujejo delavce), če prodaja blago v prostorih dajalca </a:t>
            </a:r>
            <a:r>
              <a:rPr lang="sl-SI" altLang="sl-SI" dirty="0" err="1"/>
              <a:t>f.</a:t>
            </a:r>
            <a:r>
              <a:rPr lang="sl-SI" altLang="sl-SI" dirty="0"/>
              <a:t>, pod njegovimi pogoji in cenami (bencinske črpalke, hoteli, prodaja na drobno,..)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48163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KDO JE DELODAJALEC?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l-SI" altLang="sl-SI" dirty="0"/>
              <a:t>Razgrajevanje podjetij na dva načina</a:t>
            </a:r>
          </a:p>
          <a:p>
            <a:r>
              <a:rPr lang="sl-SI" altLang="sl-SI" dirty="0"/>
              <a:t>V nekaterih pogodbenih razmerjih (tudi </a:t>
            </a:r>
            <a:r>
              <a:rPr lang="sl-SI" altLang="sl-SI" dirty="0" err="1"/>
              <a:t>f.</a:t>
            </a:r>
            <a:r>
              <a:rPr lang="sl-SI" altLang="sl-SI" dirty="0"/>
              <a:t>) delodajalec ni (le) tisti, ki je sklenil PZ z delavcem (teorija)</a:t>
            </a:r>
          </a:p>
          <a:p>
            <a:r>
              <a:rPr lang="sl-SI" altLang="sl-SI" dirty="0"/>
              <a:t>Vpliv dajalca </a:t>
            </a:r>
            <a:r>
              <a:rPr lang="sl-SI" altLang="sl-SI" dirty="0" err="1"/>
              <a:t>f.</a:t>
            </a:r>
            <a:r>
              <a:rPr lang="sl-SI" altLang="sl-SI" dirty="0"/>
              <a:t> na delovna razmerja delavcev (priročnik- delovni čas, plače, uniforme; politika dajalca </a:t>
            </a:r>
            <a:r>
              <a:rPr lang="sl-SI" altLang="sl-SI" dirty="0" err="1"/>
              <a:t>f.</a:t>
            </a:r>
            <a:r>
              <a:rPr lang="sl-SI" altLang="sl-SI" dirty="0"/>
              <a:t> ; določanje pogojev poslovanja…)</a:t>
            </a:r>
          </a:p>
          <a:p>
            <a:r>
              <a:rPr lang="sl-SI" altLang="sl-SI" dirty="0"/>
              <a:t>ZDA – doktrina skupnih delodajalcev (test dejanskega nadzora dajalca nad delavci)</a:t>
            </a:r>
          </a:p>
          <a:p>
            <a:r>
              <a:rPr lang="sl-SI" altLang="sl-SI" dirty="0"/>
              <a:t>Teorija – opredelitev dejanskega delodajalca, skupna odgovornost, funkcionalni koncept delodajalca</a:t>
            </a:r>
          </a:p>
          <a:p>
            <a:r>
              <a:rPr lang="sl-SI" altLang="sl-SI" dirty="0"/>
              <a:t>Kot primer – agencijsko delo, podizvajalci, VZD</a:t>
            </a:r>
          </a:p>
          <a:p>
            <a:r>
              <a:rPr lang="sl-SI" altLang="sl-SI" dirty="0"/>
              <a:t>Uravnotežiti položaj D (poleg </a:t>
            </a:r>
            <a:r>
              <a:rPr lang="sl-SI" altLang="sl-SI" dirty="0" err="1"/>
              <a:t>delod</a:t>
            </a:r>
            <a:r>
              <a:rPr lang="sl-SI" altLang="sl-SI" dirty="0"/>
              <a:t>. pravic tudi </a:t>
            </a:r>
            <a:r>
              <a:rPr lang="sl-SI" altLang="sl-SI" dirty="0" smtClean="0"/>
              <a:t>obveznosti)</a:t>
            </a:r>
            <a:endParaRPr lang="sl-SI" alt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96716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PRENOS PODJETJA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l-SI" altLang="sl-SI" dirty="0" smtClean="0"/>
              <a:t>Delodajalec, </a:t>
            </a:r>
            <a:r>
              <a:rPr lang="sl-SI" altLang="sl-SI" dirty="0"/>
              <a:t>ki pridobi podjetje/del podjetja mora prevzeti tudi obveznosti do delavcev</a:t>
            </a:r>
          </a:p>
          <a:p>
            <a:r>
              <a:rPr lang="sl-SI" altLang="sl-SI" dirty="0"/>
              <a:t>Dajalec </a:t>
            </a:r>
            <a:r>
              <a:rPr lang="sl-SI" altLang="sl-SI" dirty="0" err="1"/>
              <a:t>f.</a:t>
            </a:r>
            <a:r>
              <a:rPr lang="sl-SI" altLang="sl-SI" dirty="0"/>
              <a:t>, ki poslovno enoto s franšizno pogodbo prepusti dotedanjemu zaposlenemu; prehod te franšizne enote na novega pridobitelja</a:t>
            </a:r>
          </a:p>
          <a:p>
            <a:r>
              <a:rPr lang="sl-SI" altLang="sl-SI" dirty="0"/>
              <a:t>Pravni prenos in ohranitev identitete podjetja (ne le ista dejavnost)</a:t>
            </a:r>
          </a:p>
          <a:p>
            <a:r>
              <a:rPr lang="sl-SI" altLang="sl-SI" dirty="0"/>
              <a:t>Dejavnosti, kjer so ključna sredstva in dejavnosti, kjer so ključni delavci</a:t>
            </a:r>
          </a:p>
          <a:p>
            <a:r>
              <a:rPr lang="sl-SI" altLang="sl-SI" dirty="0" smtClean="0"/>
              <a:t>V </a:t>
            </a:r>
            <a:r>
              <a:rPr lang="sl-SI" altLang="sl-SI" dirty="0"/>
              <a:t>prvem primeru - če preidejo sredstva (bencinski servis, trgovina) pride do spremembe </a:t>
            </a:r>
            <a:r>
              <a:rPr lang="sl-SI" altLang="sl-SI" dirty="0" smtClean="0"/>
              <a:t>delodajalca</a:t>
            </a:r>
            <a:endParaRPr lang="sl-SI" alt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930778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dirty="0" smtClean="0"/>
              <a:t>SKLEPNO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838200" y="2452255"/>
            <a:ext cx="10515600" cy="3724708"/>
          </a:xfrm>
        </p:spPr>
        <p:txBody>
          <a:bodyPr/>
          <a:lstStyle/>
          <a:p>
            <a:r>
              <a:rPr lang="sl-SI" altLang="sl-SI" dirty="0" smtClean="0"/>
              <a:t>Da bi delovno pravo svojo vlogo ustrezno opravljalo v času razgrajevanja podjetij, mora delavca in delodajalca prepoznati tudi v primeru, da med njima ni sklenjena pogodba o zaposlitvi</a:t>
            </a:r>
          </a:p>
          <a:p>
            <a:r>
              <a:rPr lang="sl-SI" altLang="sl-SI" dirty="0" smtClean="0"/>
              <a:t>To velja tudi v primeru franšiznih razmerij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810476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501</Words>
  <Application>Microsoft Office PowerPoint</Application>
  <PresentationFormat>Širokozaslonsko</PresentationFormat>
  <Paragraphs>44</Paragraphs>
  <Slides>7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Officeova tema</vt:lpstr>
      <vt:lpstr>FRANŠIZING IN DELOVNA RAZMERJA</vt:lpstr>
      <vt:lpstr>FRANŠIZING</vt:lpstr>
      <vt:lpstr>PRIKRITO DELOVNO RAZMERJE</vt:lpstr>
      <vt:lpstr>EKONOMSKO ODVISNA OSEBA</vt:lpstr>
      <vt:lpstr>KDO JE DELODAJALEC?</vt:lpstr>
      <vt:lpstr>PRENOS PODJETJA</vt:lpstr>
      <vt:lpstr>SKLEPNO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FRANŠIZING IN DELOVNA RAZMERJA</dc:title>
  <dc:creator>D. S. Peček</dc:creator>
  <cp:lastModifiedBy>D. S. Peček</cp:lastModifiedBy>
  <cp:revision>3</cp:revision>
  <cp:lastPrinted>2018-11-26T19:06:14Z</cp:lastPrinted>
  <dcterms:created xsi:type="dcterms:W3CDTF">2018-11-26T19:04:40Z</dcterms:created>
  <dcterms:modified xsi:type="dcterms:W3CDTF">2018-11-26T19:08:16Z</dcterms:modified>
</cp:coreProperties>
</file>