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sl-S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sl-S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2C602798-6534-45E3-870B-CABEF705CB98}" type="datetimeFigureOut">
              <a:rPr lang="sl-SI" smtClean="0"/>
              <a:t>28. 11. 2018</a:t>
            </a:fld>
            <a:endParaRPr lang="sl-SI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2C6CA78B-FBE5-4A36-AE64-2D077941B710}" type="slidenum">
              <a:rPr lang="sl-SI" smtClean="0"/>
              <a:t>‹#›</a:t>
            </a:fld>
            <a:endParaRPr lang="sl-SI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IDEJA MINIMALNE URNE POSTAVKE </a:t>
            </a:r>
            <a:endParaRPr lang="sl-S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smtClean="0"/>
              <a:t>Dejan Navodnik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Struktura predstavitve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Ideja minimalne urne postavke,</a:t>
            </a:r>
          </a:p>
          <a:p>
            <a:endParaRPr lang="sl-SI" dirty="0" smtClean="0"/>
          </a:p>
          <a:p>
            <a:r>
              <a:rPr lang="sl-SI" dirty="0" smtClean="0"/>
              <a:t>Metodologija in rezultati raziskave,</a:t>
            </a:r>
          </a:p>
          <a:p>
            <a:endParaRPr lang="sl-SI" dirty="0" smtClean="0"/>
          </a:p>
          <a:p>
            <a:r>
              <a:rPr lang="sl-SI" dirty="0" smtClean="0"/>
              <a:t>Opombe k raziskavi,</a:t>
            </a:r>
          </a:p>
          <a:p>
            <a:endParaRPr lang="sl-SI" dirty="0" smtClean="0"/>
          </a:p>
          <a:p>
            <a:r>
              <a:rPr lang="sl-SI" dirty="0" smtClean="0"/>
              <a:t>Pozitivne lastnosti uvedbe minimalne </a:t>
            </a:r>
            <a:r>
              <a:rPr lang="sl-SI" smtClean="0"/>
              <a:t>urne postavke.</a:t>
            </a:r>
            <a:endParaRPr lang="sl-SI" dirty="0" smtClean="0"/>
          </a:p>
          <a:p>
            <a:endParaRPr lang="sl-SI" dirty="0" smtClean="0"/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Ideja minimalne urne postavke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l-SI" dirty="0" smtClean="0"/>
              <a:t>Podobna ideji minimalne plače – dostojno plačilo.</a:t>
            </a:r>
          </a:p>
          <a:p>
            <a:endParaRPr lang="sl-SI" dirty="0" smtClean="0"/>
          </a:p>
          <a:p>
            <a:r>
              <a:rPr lang="sl-SI" dirty="0" smtClean="0"/>
              <a:t>Enake pravice vseh delavcev ne glede na pogodbeno obliko v okviru katere opravljajo svoje delo.</a:t>
            </a:r>
          </a:p>
          <a:p>
            <a:endParaRPr lang="sl-SI" dirty="0" smtClean="0"/>
          </a:p>
          <a:p>
            <a:r>
              <a:rPr lang="sl-SI" dirty="0" smtClean="0"/>
              <a:t>Različni položaj redno zaposlenih in samostojnih podjetnikov.</a:t>
            </a:r>
          </a:p>
          <a:p>
            <a:endParaRPr lang="sl-SI" dirty="0" smtClean="0"/>
          </a:p>
          <a:p>
            <a:r>
              <a:rPr lang="sl-SI" dirty="0" smtClean="0"/>
              <a:t>Pravica do minimalne plače ni “luksuzna” dobrina!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Metodologija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l-SI" dirty="0" smtClean="0"/>
              <a:t>Višina minimalne urne postavke za samostojne podjetnike: višina minimalne plače + višina dohodkov, ki bi jim zagotavljala uživanje socialnih pravic – kritje stroškov dopusta, bolniškega izostanka, praznikov, malice, prevoza, plačevanja socialnih prispevkov.</a:t>
            </a:r>
          </a:p>
          <a:p>
            <a:endParaRPr lang="sl-SI" dirty="0" smtClean="0"/>
          </a:p>
          <a:p>
            <a:pPr lvl="0"/>
            <a:r>
              <a:rPr lang="sl-SI" dirty="0" smtClean="0"/>
              <a:t>Preslikava </a:t>
            </a:r>
            <a:r>
              <a:rPr lang="sl-SI" dirty="0" smtClean="0"/>
              <a:t>parametrov oz. pogojev dela: 8 </a:t>
            </a:r>
            <a:r>
              <a:rPr lang="sl-SI" dirty="0" smtClean="0"/>
              <a:t>urni delovni dan, od 261. delovnih dni na leto je bilo </a:t>
            </a:r>
            <a:r>
              <a:rPr lang="sl-SI" dirty="0" smtClean="0"/>
              <a:t>odštetih (povprečno) </a:t>
            </a:r>
            <a:r>
              <a:rPr lang="sl-SI" dirty="0" smtClean="0"/>
              <a:t>11 dni praznikov, minimalno </a:t>
            </a:r>
            <a:r>
              <a:rPr lang="sl-SI" dirty="0" smtClean="0"/>
              <a:t>20 </a:t>
            </a:r>
            <a:r>
              <a:rPr lang="sl-SI" dirty="0" smtClean="0"/>
              <a:t>dni dopusta ter okoli 14,5 dni </a:t>
            </a:r>
            <a:r>
              <a:rPr lang="sl-SI" dirty="0" smtClean="0"/>
              <a:t>bolniške odsotnosti</a:t>
            </a:r>
            <a:r>
              <a:rPr lang="sl-SI" dirty="0" smtClean="0"/>
              <a:t>, tako pa na koncu razpolagamo z 215,5 efektivnimi dnevi ter posledično 1724 efektivnimi urami.</a:t>
            </a:r>
          </a:p>
          <a:p>
            <a:endParaRPr lang="sl-SI" dirty="0" smtClean="0"/>
          </a:p>
          <a:p>
            <a:endParaRPr lang="sl-SI" dirty="0" smtClean="0"/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Metodologija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Stroški delodajalca za delavca na minimalni plači:</a:t>
            </a:r>
          </a:p>
          <a:p>
            <a:r>
              <a:rPr lang="sl-SI" dirty="0" smtClean="0"/>
              <a:t>- Stroškek izplačevalca,</a:t>
            </a:r>
          </a:p>
          <a:p>
            <a:r>
              <a:rPr lang="sl-SI" dirty="0" smtClean="0"/>
              <a:t>- Regres za letni dopust,</a:t>
            </a:r>
          </a:p>
          <a:p>
            <a:r>
              <a:rPr lang="sl-SI" dirty="0" smtClean="0"/>
              <a:t>- Prehrana,</a:t>
            </a:r>
          </a:p>
          <a:p>
            <a:r>
              <a:rPr lang="sl-SI" dirty="0" smtClean="0"/>
              <a:t>- Prevoz na delo.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Rezultati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REDNO ZAPOSLENI: </a:t>
            </a:r>
          </a:p>
          <a:p>
            <a:r>
              <a:rPr lang="sl-SI" dirty="0" smtClean="0"/>
              <a:t>- Minimalna urna postavka: 8,5€ bruto,</a:t>
            </a:r>
          </a:p>
          <a:p>
            <a:r>
              <a:rPr lang="sl-SI" dirty="0" smtClean="0"/>
              <a:t>- Minimalna (mesečna) plača: 842,79€ bruto (638,35€ neto)</a:t>
            </a:r>
          </a:p>
          <a:p>
            <a:r>
              <a:rPr lang="sl-SI" dirty="0" smtClean="0"/>
              <a:t>- Letni stroški delodajalca: </a:t>
            </a:r>
            <a:r>
              <a:rPr lang="sl-SI" dirty="0" smtClean="0"/>
              <a:t>14.654,25</a:t>
            </a:r>
            <a:r>
              <a:rPr lang="sl-SI" dirty="0" smtClean="0"/>
              <a:t>€</a:t>
            </a:r>
          </a:p>
          <a:p>
            <a:r>
              <a:rPr lang="sl-SI" dirty="0" smtClean="0"/>
              <a:t>SAMOSTOJNI PODJETNIKI:</a:t>
            </a:r>
          </a:p>
          <a:p>
            <a:r>
              <a:rPr lang="sl-SI" dirty="0" smtClean="0"/>
              <a:t>- Minimalna urna postavka: 10.21€</a:t>
            </a:r>
          </a:p>
          <a:p>
            <a:r>
              <a:rPr lang="sl-SI" dirty="0" smtClean="0"/>
              <a:t>- Minimalna (mesečna) plača: cca. 1.400€</a:t>
            </a:r>
          </a:p>
          <a:p>
            <a:r>
              <a:rPr lang="sl-SI" dirty="0" smtClean="0"/>
              <a:t>- Letni prihodki: </a:t>
            </a:r>
            <a:r>
              <a:rPr lang="sl-SI" dirty="0" smtClean="0"/>
              <a:t>17,602€ 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Opombe k raziskavi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 smtClean="0"/>
              <a:t>rigidnost upoštevanih </a:t>
            </a:r>
            <a:r>
              <a:rPr lang="sl-SI" dirty="0" smtClean="0"/>
              <a:t>parametrov.</a:t>
            </a:r>
          </a:p>
          <a:p>
            <a:endParaRPr lang="sl-SI" dirty="0" smtClean="0"/>
          </a:p>
          <a:p>
            <a:r>
              <a:rPr lang="sl-SI" dirty="0" smtClean="0"/>
              <a:t>minimalna urna postavka za samostojne podjetnike se nam kaže kot postavka, ki bi veljala za vse samostojne podjetnike v vseh </a:t>
            </a:r>
            <a:r>
              <a:rPr lang="sl-SI" dirty="0" smtClean="0"/>
              <a:t>panogah – različni pogoji in značaji dela. </a:t>
            </a:r>
          </a:p>
          <a:p>
            <a:endParaRPr lang="sl-SI" dirty="0" smtClean="0"/>
          </a:p>
          <a:p>
            <a:r>
              <a:rPr lang="sl-SI" dirty="0" smtClean="0"/>
              <a:t>Problem z naročniki.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Pozitivne lastnosti uvedbe minimalne urne postavke</a:t>
            </a:r>
            <a:endParaRPr lang="sl-S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l-SI" dirty="0" smtClean="0"/>
              <a:t>ustavili bi dirko proti </a:t>
            </a:r>
            <a:r>
              <a:rPr lang="sl-SI" dirty="0" smtClean="0"/>
              <a:t>dnu</a:t>
            </a:r>
            <a:r>
              <a:rPr lang="sl-SI" dirty="0" smtClean="0"/>
              <a:t> </a:t>
            </a:r>
            <a:r>
              <a:rPr lang="sl-SI" dirty="0" smtClean="0"/>
              <a:t>– padce cen znotraj panog.</a:t>
            </a:r>
          </a:p>
          <a:p>
            <a:endParaRPr lang="sl-SI" dirty="0" smtClean="0"/>
          </a:p>
          <a:p>
            <a:r>
              <a:rPr lang="sl-SI" dirty="0" smtClean="0"/>
              <a:t>postavila </a:t>
            </a:r>
            <a:r>
              <a:rPr lang="sl-SI" dirty="0" smtClean="0"/>
              <a:t>bi se delna »konkurenčna bariera,« saj cene storitve/produkta pod določeno ceno ne bi mogli </a:t>
            </a:r>
            <a:r>
              <a:rPr lang="sl-SI" dirty="0" smtClean="0"/>
              <a:t>zbiti.</a:t>
            </a:r>
          </a:p>
          <a:p>
            <a:endParaRPr lang="sl-SI" dirty="0" smtClean="0"/>
          </a:p>
          <a:p>
            <a:r>
              <a:rPr lang="sl-SI" dirty="0" smtClean="0"/>
              <a:t>Kdo povzroča padce cen v panogah?</a:t>
            </a:r>
          </a:p>
          <a:p>
            <a:r>
              <a:rPr lang="sl-SI" dirty="0" smtClean="0"/>
              <a:t>- specializirani delavci v panogah,</a:t>
            </a:r>
          </a:p>
          <a:p>
            <a:r>
              <a:rPr lang="sl-SI" dirty="0" smtClean="0"/>
              <a:t>- Popoldanski s.p.-ji</a:t>
            </a:r>
          </a:p>
          <a:p>
            <a:r>
              <a:rPr lang="sl-SI" dirty="0" smtClean="0"/>
              <a:t>- “Nomadi” trga delovne sile</a:t>
            </a:r>
          </a:p>
          <a:p>
            <a:endParaRPr lang="sl-SI" dirty="0" smtClean="0"/>
          </a:p>
          <a:p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/>
            </a:r>
            <a:br>
              <a:rPr lang="sl-SI" dirty="0" smtClean="0"/>
            </a:br>
            <a:r>
              <a:rPr lang="sl-SI" dirty="0" smtClean="0"/>
              <a:t/>
            </a:r>
            <a:br>
              <a:rPr lang="sl-SI" dirty="0" smtClean="0"/>
            </a:br>
            <a:endParaRPr lang="sl-SI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sl-SI" dirty="0" smtClean="0"/>
          </a:p>
          <a:p>
            <a:pPr algn="ctr"/>
            <a:r>
              <a:rPr lang="sl-SI" sz="6600" dirty="0" smtClean="0"/>
              <a:t>HVALA ZA VAŠO POZORNOST!</a:t>
            </a:r>
            <a:endParaRPr lang="sl-SI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332</TotalTime>
  <Words>366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Foundry</vt:lpstr>
      <vt:lpstr>IDEJA MINIMALNE URNE POSTAVKE </vt:lpstr>
      <vt:lpstr>Struktura predstavitve</vt:lpstr>
      <vt:lpstr>Ideja minimalne urne postavke</vt:lpstr>
      <vt:lpstr>Metodologija</vt:lpstr>
      <vt:lpstr>Metodologija</vt:lpstr>
      <vt:lpstr>Rezultati</vt:lpstr>
      <vt:lpstr>Opombe k raziskavi</vt:lpstr>
      <vt:lpstr>Pozitivne lastnosti uvedbe minimalne urne postavke</vt:lpstr>
      <vt:lpstr>  </vt:lpstr>
    </vt:vector>
  </TitlesOfParts>
  <Company>BLACK EDITION - tum0r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IDEJA MINIMALNE URNE POSTAVKE </dc:title>
  <dc:creator>Dejan</dc:creator>
  <cp:lastModifiedBy>Dejan</cp:lastModifiedBy>
  <cp:revision>5</cp:revision>
  <dcterms:created xsi:type="dcterms:W3CDTF">2018-11-28T08:39:15Z</dcterms:created>
  <dcterms:modified xsi:type="dcterms:W3CDTF">2018-11-28T14:11:59Z</dcterms:modified>
</cp:coreProperties>
</file>