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2"/>
  </p:notesMasterIdLst>
  <p:sldIdLst>
    <p:sldId id="256" r:id="rId2"/>
    <p:sldId id="282" r:id="rId3"/>
    <p:sldId id="289" r:id="rId4"/>
    <p:sldId id="287" r:id="rId5"/>
    <p:sldId id="258" r:id="rId6"/>
    <p:sldId id="288" r:id="rId7"/>
    <p:sldId id="292" r:id="rId8"/>
    <p:sldId id="291" r:id="rId9"/>
    <p:sldId id="277" r:id="rId10"/>
    <p:sldId id="280" r:id="rId11"/>
    <p:sldId id="279" r:id="rId12"/>
    <p:sldId id="263" r:id="rId13"/>
    <p:sldId id="281" r:id="rId14"/>
    <p:sldId id="261" r:id="rId15"/>
    <p:sldId id="262" r:id="rId16"/>
    <p:sldId id="278" r:id="rId17"/>
    <p:sldId id="265" r:id="rId18"/>
    <p:sldId id="266" r:id="rId19"/>
    <p:sldId id="294" r:id="rId20"/>
    <p:sldId id="293" r:id="rId21"/>
  </p:sldIdLst>
  <p:sldSz cx="9144000" cy="6858000" type="screen4x3"/>
  <p:notesSz cx="6858000" cy="9144000"/>
  <p:embeddedFontLst>
    <p:embeddedFont>
      <p:font typeface="Lora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Asap" panose="020B060402020202020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5FA5BD66-25D9-4A39-9D09-7E95FEF43E22}">
          <p14:sldIdLst>
            <p14:sldId id="256"/>
            <p14:sldId id="282"/>
            <p14:sldId id="289"/>
            <p14:sldId id="287"/>
            <p14:sldId id="258"/>
            <p14:sldId id="288"/>
            <p14:sldId id="292"/>
            <p14:sldId id="291"/>
            <p14:sldId id="277"/>
            <p14:sldId id="280"/>
            <p14:sldId id="279"/>
            <p14:sldId id="263"/>
            <p14:sldId id="281"/>
            <p14:sldId id="261"/>
            <p14:sldId id="262"/>
            <p14:sldId id="278"/>
            <p14:sldId id="265"/>
            <p14:sldId id="266"/>
            <p14:sldId id="294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120" d="100"/>
          <a:sy n="120" d="100"/>
        </p:scale>
        <p:origin x="136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F:\EU%20pillar%20of%20social%20rights\geometar%20nejednakosti%20-ekonomij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ndra\Documents\CMS\CMS%20III%20PROGRAM\PROJEKTI\GEJOMETAR\AKTIVNOSTI\baza%20podataka\podaci%20po%20regijama18102016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MS\Desktop\Zaposlenost%20i%20place%20-%20pregled%20po%20zupanjam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CENT%20WORK%20PAPER\november%20gibanje\lfsa_qoe_4ax1r2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CENT%20WORK%20PAPER\november%20gibanje\Eurostat_employees%20with%20contract%20of%20limited%20duration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ECENT%20WORK%20PAPER\november%20gibanje\Eurostat_employees%20with%20contract%20of%20limited%20duration_yoth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084644178783447E-2"/>
          <c:y val="3.4672970843183611E-2"/>
          <c:w val="0.92362734184773099"/>
          <c:h val="0.78579425798725511"/>
        </c:manualLayout>
      </c:layout>
      <c:lineChart>
        <c:grouping val="standard"/>
        <c:varyColors val="0"/>
        <c:ser>
          <c:idx val="2"/>
          <c:order val="0"/>
          <c:tx>
            <c:strRef>
              <c:f>Sheet2!$A$11</c:f>
              <c:strCache>
                <c:ptCount val="1"/>
                <c:pt idx="0">
                  <c:v>EU (Bruegel)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Sheet2!$B$9:$AF$9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Sheet2!$B$11:$AF$11</c:f>
              <c:numCache>
                <c:formatCode>General</c:formatCode>
                <c:ptCount val="31"/>
                <c:pt idx="1">
                  <c:v>32.8749511996145</c:v>
                </c:pt>
                <c:pt idx="2">
                  <c:v>32.978397648288301</c:v>
                </c:pt>
                <c:pt idx="3">
                  <c:v>33.751647441181902</c:v>
                </c:pt>
                <c:pt idx="4">
                  <c:v>34.8816198898717</c:v>
                </c:pt>
                <c:pt idx="5">
                  <c:v>35.553697517977803</c:v>
                </c:pt>
                <c:pt idx="6">
                  <c:v>35.787353432577603</c:v>
                </c:pt>
                <c:pt idx="7">
                  <c:v>35.820205243156799</c:v>
                </c:pt>
                <c:pt idx="8">
                  <c:v>35.643264833088502</c:v>
                </c:pt>
                <c:pt idx="9">
                  <c:v>35.342871470304303</c:v>
                </c:pt>
                <c:pt idx="10">
                  <c:v>35.194865608971597</c:v>
                </c:pt>
                <c:pt idx="11">
                  <c:v>35.1750352506171</c:v>
                </c:pt>
                <c:pt idx="12">
                  <c:v>35.183615820561798</c:v>
                </c:pt>
                <c:pt idx="13">
                  <c:v>35.113597742982201</c:v>
                </c:pt>
                <c:pt idx="14">
                  <c:v>35.033638679112997</c:v>
                </c:pt>
                <c:pt idx="15">
                  <c:v>34.728339340101499</c:v>
                </c:pt>
                <c:pt idx="16">
                  <c:v>34.391328686131097</c:v>
                </c:pt>
                <c:pt idx="17">
                  <c:v>34.1413114019673</c:v>
                </c:pt>
                <c:pt idx="18">
                  <c:v>33.8632826750829</c:v>
                </c:pt>
                <c:pt idx="19">
                  <c:v>33.671107828095003</c:v>
                </c:pt>
                <c:pt idx="20">
                  <c:v>33.438393503557698</c:v>
                </c:pt>
                <c:pt idx="21">
                  <c:v>33.173019851368302</c:v>
                </c:pt>
                <c:pt idx="22">
                  <c:v>33.144763428410499</c:v>
                </c:pt>
                <c:pt idx="23">
                  <c:v>33.253417739904599</c:v>
                </c:pt>
                <c:pt idx="24">
                  <c:v>33.358355673729299</c:v>
                </c:pt>
                <c:pt idx="25">
                  <c:v>33.452269159522601</c:v>
                </c:pt>
                <c:pt idx="26">
                  <c:v>33.475573237900299</c:v>
                </c:pt>
                <c:pt idx="27">
                  <c:v>33.39</c:v>
                </c:pt>
                <c:pt idx="28">
                  <c:v>33.328100468102903</c:v>
                </c:pt>
                <c:pt idx="29">
                  <c:v>32.987010002126503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DA-4826-B14E-097F576BDBF7}"/>
            </c:ext>
          </c:extLst>
        </c:ser>
        <c:ser>
          <c:idx val="0"/>
          <c:order val="1"/>
          <c:tx>
            <c:strRef>
              <c:f>Sheet2!$A$10</c:f>
              <c:strCache>
                <c:ptCount val="1"/>
                <c:pt idx="0">
                  <c:v>Croatia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val>
            <c:numRef>
              <c:f>Sheet2!$B$10:$AF$10</c:f>
              <c:numCache>
                <c:formatCode>General</c:formatCode>
                <c:ptCount val="31"/>
                <c:pt idx="0">
                  <c:v>21.1</c:v>
                </c:pt>
                <c:pt idx="1">
                  <c:v>22.2</c:v>
                </c:pt>
                <c:pt idx="2">
                  <c:v>25.1</c:v>
                </c:pt>
                <c:pt idx="3">
                  <c:v>27.1</c:v>
                </c:pt>
                <c:pt idx="4">
                  <c:v>26.7</c:v>
                </c:pt>
                <c:pt idx="5">
                  <c:v>27.5</c:v>
                </c:pt>
                <c:pt idx="6">
                  <c:v>26.5</c:v>
                </c:pt>
                <c:pt idx="10">
                  <c:v>24.6</c:v>
                </c:pt>
                <c:pt idx="11">
                  <c:v>28.75</c:v>
                </c:pt>
                <c:pt idx="12">
                  <c:v>27.71</c:v>
                </c:pt>
                <c:pt idx="13">
                  <c:v>31.33</c:v>
                </c:pt>
                <c:pt idx="14">
                  <c:v>31.1</c:v>
                </c:pt>
                <c:pt idx="17">
                  <c:v>29.68</c:v>
                </c:pt>
                <c:pt idx="21">
                  <c:v>33.71</c:v>
                </c:pt>
                <c:pt idx="22">
                  <c:v>33.18</c:v>
                </c:pt>
                <c:pt idx="23">
                  <c:v>31.6</c:v>
                </c:pt>
                <c:pt idx="24">
                  <c:v>31.2</c:v>
                </c:pt>
                <c:pt idx="25">
                  <c:v>30.9</c:v>
                </c:pt>
                <c:pt idx="26">
                  <c:v>30.9</c:v>
                </c:pt>
                <c:pt idx="27">
                  <c:v>30.2</c:v>
                </c:pt>
                <c:pt idx="28">
                  <c:v>30.4</c:v>
                </c:pt>
                <c:pt idx="29">
                  <c:v>29.8</c:v>
                </c:pt>
                <c:pt idx="30">
                  <c:v>30.1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DA-4826-B14E-097F576BDBF7}"/>
            </c:ext>
          </c:extLst>
        </c:ser>
        <c:ser>
          <c:idx val="1"/>
          <c:order val="2"/>
          <c:tx>
            <c:strRef>
              <c:f>Sheet2!$A$12</c:f>
              <c:strCache>
                <c:ptCount val="1"/>
                <c:pt idx="0">
                  <c:v>EU (Eurostat)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Sheet2!$B$12:$AF$12</c:f>
              <c:numCache>
                <c:formatCode>General</c:formatCode>
                <c:ptCount val="31"/>
                <c:pt idx="21" formatCode="#,##0.0">
                  <c:v>31</c:v>
                </c:pt>
                <c:pt idx="22" formatCode="#,##0.0">
                  <c:v>30.6</c:v>
                </c:pt>
                <c:pt idx="23" formatCode="#,##0.0">
                  <c:v>30.5</c:v>
                </c:pt>
                <c:pt idx="24" formatCode="#,##0.0">
                  <c:v>30.8</c:v>
                </c:pt>
                <c:pt idx="25" formatCode="#,##0.0">
                  <c:v>30.5</c:v>
                </c:pt>
                <c:pt idx="26" formatCode="#,##0.0">
                  <c:v>30.5</c:v>
                </c:pt>
                <c:pt idx="27" formatCode="#,##0.0">
                  <c:v>31</c:v>
                </c:pt>
                <c:pt idx="28" formatCode="#,##0.0">
                  <c:v>31</c:v>
                </c:pt>
                <c:pt idx="29" formatCode="#,##0.0">
                  <c:v>30.8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DA-4826-B14E-097F576BD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544928"/>
        <c:axId val="461549280"/>
      </c:lineChart>
      <c:catAx>
        <c:axId val="46154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49280"/>
        <c:crosses val="autoZero"/>
        <c:auto val="1"/>
        <c:lblAlgn val="ctr"/>
        <c:lblOffset val="100"/>
        <c:noMultiLvlLbl val="0"/>
      </c:catAx>
      <c:valAx>
        <c:axId val="46154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54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536655324901593"/>
          <c:y val="1.0506428105210533E-2"/>
          <c:w val="0.64426603170779584"/>
          <c:h val="0.923212665509463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'Stope siromastva po zupanijama'!$B$2</c:f>
              <c:strCache>
                <c:ptCount val="1"/>
                <c:pt idx="0">
                  <c:v>Stopa po potrosnoj metodi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'Stope siromastva po zupanijama'!$A$3:$A$23</c:f>
              <c:strCache>
                <c:ptCount val="21"/>
                <c:pt idx="0">
                  <c:v>GRAD ZAGREB</c:v>
                </c:pt>
                <c:pt idx="1">
                  <c:v>PRIMORSKO-GORANSKA ŽUPANIJA</c:v>
                </c:pt>
                <c:pt idx="2">
                  <c:v>ZADARSKA ŽUPANIJA</c:v>
                </c:pt>
                <c:pt idx="3">
                  <c:v>ISTARSKA ŽUPANIJA</c:v>
                </c:pt>
                <c:pt idx="4">
                  <c:v>ZAGREBAČKA ŽUPANIJA</c:v>
                </c:pt>
                <c:pt idx="5">
                  <c:v>DUBROVAČKO-NERETVANSKA ŽUPANIJA</c:v>
                </c:pt>
                <c:pt idx="6">
                  <c:v>LIČKO-SENJSKA ŽUPANIJA</c:v>
                </c:pt>
                <c:pt idx="7">
                  <c:v>ŠIBENSKO-KNINSKA ŽUPANIJA</c:v>
                </c:pt>
                <c:pt idx="8">
                  <c:v>MEĐIMURSKA ŽUPANIJA</c:v>
                </c:pt>
                <c:pt idx="9">
                  <c:v>KOPRIVNIČKO-KRIŽEVAČKA ŽUPANIJA</c:v>
                </c:pt>
                <c:pt idx="10">
                  <c:v>SPLITSKO-DALMATINSKA ŽUPANIJA</c:v>
                </c:pt>
                <c:pt idx="11">
                  <c:v>KRAPINSKO-ZAGORSKA ŽUPANIJA</c:v>
                </c:pt>
                <c:pt idx="12">
                  <c:v>VARAŽDINSKA ŽUPANIJA</c:v>
                </c:pt>
                <c:pt idx="13">
                  <c:v>OSJEČKO-BARANJSKA ŽUPANIJA</c:v>
                </c:pt>
                <c:pt idx="14">
                  <c:v>VIROVITIČKO-PODRAVSKA ŽUPANIJA</c:v>
                </c:pt>
                <c:pt idx="15">
                  <c:v>SISAČKO-MOSLAVAČKA ŽUPANIJA</c:v>
                </c:pt>
                <c:pt idx="16">
                  <c:v>BJELOVARSKO-BILOGORSKA ŽUPANIJA</c:v>
                </c:pt>
                <c:pt idx="17">
                  <c:v>VUKOVARSKO-SRIJEMSKA ŽUPANIJA</c:v>
                </c:pt>
                <c:pt idx="18">
                  <c:v>POŽEŠKO-SLAVONSKA ŽUPANIJA</c:v>
                </c:pt>
                <c:pt idx="19">
                  <c:v>BRODSKO-POSAVSKA ŽUPANIJA</c:v>
                </c:pt>
                <c:pt idx="20">
                  <c:v>KARLOVAČKA ŽUPANIJA</c:v>
                </c:pt>
              </c:strCache>
            </c:strRef>
          </c:cat>
          <c:val>
            <c:numRef>
              <c:f>'Stope siromastva po zupanijama'!$B$3:$B$23</c:f>
              <c:numCache>
                <c:formatCode>General</c:formatCode>
                <c:ptCount val="21"/>
                <c:pt idx="0">
                  <c:v>5.9</c:v>
                </c:pt>
                <c:pt idx="1">
                  <c:v>9.1</c:v>
                </c:pt>
                <c:pt idx="2">
                  <c:v>10.1</c:v>
                </c:pt>
                <c:pt idx="3">
                  <c:v>10.200000000000001</c:v>
                </c:pt>
                <c:pt idx="4">
                  <c:v>10.9</c:v>
                </c:pt>
                <c:pt idx="5">
                  <c:v>11</c:v>
                </c:pt>
                <c:pt idx="6">
                  <c:v>11.8</c:v>
                </c:pt>
                <c:pt idx="7">
                  <c:v>14.1</c:v>
                </c:pt>
                <c:pt idx="8">
                  <c:v>15</c:v>
                </c:pt>
                <c:pt idx="9">
                  <c:v>16.7</c:v>
                </c:pt>
                <c:pt idx="10">
                  <c:v>16.899999999999999</c:v>
                </c:pt>
                <c:pt idx="11">
                  <c:v>17.600000000000001</c:v>
                </c:pt>
                <c:pt idx="12">
                  <c:v>23.7</c:v>
                </c:pt>
                <c:pt idx="13">
                  <c:v>24.9</c:v>
                </c:pt>
                <c:pt idx="14">
                  <c:v>30.8</c:v>
                </c:pt>
                <c:pt idx="15">
                  <c:v>31.3</c:v>
                </c:pt>
                <c:pt idx="16">
                  <c:v>31.4</c:v>
                </c:pt>
                <c:pt idx="17">
                  <c:v>32.300000000000004</c:v>
                </c:pt>
                <c:pt idx="18">
                  <c:v>32.5</c:v>
                </c:pt>
                <c:pt idx="19">
                  <c:v>33.9</c:v>
                </c:pt>
                <c:pt idx="20">
                  <c:v>34.300000000000004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7A-44A4-9193-32A9A029D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7150512"/>
        <c:axId val="237146704"/>
      </c:barChart>
      <c:catAx>
        <c:axId val="2371505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37146704"/>
        <c:crosses val="autoZero"/>
        <c:auto val="1"/>
        <c:lblAlgn val="ctr"/>
        <c:lblOffset val="100"/>
        <c:noMultiLvlLbl val="0"/>
      </c:catAx>
      <c:valAx>
        <c:axId val="23714670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37150512"/>
        <c:crosses val="autoZero"/>
        <c:crossBetween val="between"/>
      </c:valAx>
    </c:plotArea>
    <c:plotVisOnly val="1"/>
    <c:dispBlanksAs val="gap"/>
    <c:showDLblsOverMax val="0"/>
  </c:chart>
  <c:spPr>
    <a:ln>
      <a:solidFill>
        <a:sysClr val="windowText" lastClr="0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71381542401721E-2"/>
          <c:y val="3.3449348539817417E-2"/>
          <c:w val="0.92062431659640154"/>
          <c:h val="0.693556079975788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3C-44F9-B7B5-93614F469D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'9.4.2.'!$W$10:$W$31</c:f>
              <c:strCache>
                <c:ptCount val="22"/>
                <c:pt idx="0">
                  <c:v>Croatia</c:v>
                </c:pt>
                <c:pt idx="1">
                  <c:v>Istarska</c:v>
                </c:pt>
                <c:pt idx="2">
                  <c:v>Grad Zagreb</c:v>
                </c:pt>
                <c:pt idx="3">
                  <c:v>Varaždinska</c:v>
                </c:pt>
                <c:pt idx="4">
                  <c:v>Međimurska</c:v>
                </c:pt>
                <c:pt idx="5">
                  <c:v>Primorsko-goranska</c:v>
                </c:pt>
                <c:pt idx="6">
                  <c:v>Krapinsko-zagorska</c:v>
                </c:pt>
                <c:pt idx="7">
                  <c:v>Zagrebačka</c:v>
                </c:pt>
                <c:pt idx="8">
                  <c:v>Koprivničko-križevačka</c:v>
                </c:pt>
                <c:pt idx="9">
                  <c:v>Zadarska</c:v>
                </c:pt>
                <c:pt idx="10">
                  <c:v>Dubrovačko-neretvanska</c:v>
                </c:pt>
                <c:pt idx="11">
                  <c:v>Karlovačka</c:v>
                </c:pt>
                <c:pt idx="12">
                  <c:v>Požeško-slavonska</c:v>
                </c:pt>
                <c:pt idx="13">
                  <c:v>Ličko-senjska</c:v>
                </c:pt>
                <c:pt idx="14">
                  <c:v>Šibensko-kninska</c:v>
                </c:pt>
                <c:pt idx="15">
                  <c:v>Splitsko-dalmatinska</c:v>
                </c:pt>
                <c:pt idx="16">
                  <c:v>Brodsko-posavska</c:v>
                </c:pt>
                <c:pt idx="17">
                  <c:v>Bjelovarsko-bilogorska</c:v>
                </c:pt>
                <c:pt idx="18">
                  <c:v>Osječko-baranjska</c:v>
                </c:pt>
                <c:pt idx="19">
                  <c:v>Vukovarsko-srijemska</c:v>
                </c:pt>
                <c:pt idx="20">
                  <c:v>Virovitičko-podravska</c:v>
                </c:pt>
                <c:pt idx="21">
                  <c:v>Sisačko-moslavčka</c:v>
                </c:pt>
              </c:strCache>
            </c:strRef>
          </c:cat>
          <c:val>
            <c:numRef>
              <c:f>'9.4.2.'!$X$10:$X$31</c:f>
              <c:numCache>
                <c:formatCode>#,##0.0</c:formatCode>
                <c:ptCount val="22"/>
                <c:pt idx="0" formatCode="0.0">
                  <c:v>13.944055256464749</c:v>
                </c:pt>
                <c:pt idx="1">
                  <c:v>6.22641957145908</c:v>
                </c:pt>
                <c:pt idx="2">
                  <c:v>6.4318581905428651</c:v>
                </c:pt>
                <c:pt idx="3">
                  <c:v>6.9301808997824326</c:v>
                </c:pt>
                <c:pt idx="4">
                  <c:v>9.7094912459382119</c:v>
                </c:pt>
                <c:pt idx="5">
                  <c:v>9.9429661151625375</c:v>
                </c:pt>
                <c:pt idx="6">
                  <c:v>10.520246027678114</c:v>
                </c:pt>
                <c:pt idx="7">
                  <c:v>11.260015050241247</c:v>
                </c:pt>
                <c:pt idx="8">
                  <c:v>12.955871089377247</c:v>
                </c:pt>
                <c:pt idx="9">
                  <c:v>13.342993879535531</c:v>
                </c:pt>
                <c:pt idx="10">
                  <c:v>16.515004840271054</c:v>
                </c:pt>
                <c:pt idx="11">
                  <c:v>16.624869129069172</c:v>
                </c:pt>
                <c:pt idx="12">
                  <c:v>18.979628955983994</c:v>
                </c:pt>
                <c:pt idx="13">
                  <c:v>19.362200838884778</c:v>
                </c:pt>
                <c:pt idx="14">
                  <c:v>19.868717830085014</c:v>
                </c:pt>
                <c:pt idx="15">
                  <c:v>21.373790866044061</c:v>
                </c:pt>
                <c:pt idx="16">
                  <c:v>22.409509879036939</c:v>
                </c:pt>
                <c:pt idx="17">
                  <c:v>22.738005795857035</c:v>
                </c:pt>
                <c:pt idx="18">
                  <c:v>24.916538203277945</c:v>
                </c:pt>
                <c:pt idx="19">
                  <c:v>25.129543477438631</c:v>
                </c:pt>
                <c:pt idx="20">
                  <c:v>28.811896135265702</c:v>
                </c:pt>
                <c:pt idx="21">
                  <c:v>29.002279840797598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3C-44F9-B7B5-93614F469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141264"/>
        <c:axId val="237142896"/>
      </c:barChart>
      <c:catAx>
        <c:axId val="23714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42896"/>
        <c:crosses val="autoZero"/>
        <c:auto val="1"/>
        <c:lblAlgn val="ctr"/>
        <c:lblOffset val="100"/>
        <c:noMultiLvlLbl val="0"/>
      </c:catAx>
      <c:valAx>
        <c:axId val="23714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4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512106209080896E-2"/>
          <c:y val="7.3636943359935911E-2"/>
          <c:w val="0.90109301660050067"/>
          <c:h val="0.66052190919975784"/>
        </c:manualLayout>
      </c:layout>
      <c:lineChart>
        <c:grouping val="standard"/>
        <c:varyColors val="0"/>
        <c:ser>
          <c:idx val="5"/>
          <c:order val="0"/>
          <c:tx>
            <c:strRef>
              <c:f>[lfsa_qoe_4ax1r1.xls]Data!$A$18</c:f>
              <c:strCache>
                <c:ptCount val="1"/>
                <c:pt idx="0">
                  <c:v>EU</c:v>
                </c:pt>
              </c:strCache>
            </c:strRef>
          </c:tx>
          <c:spPr>
            <a:ln w="34925" cap="rnd">
              <a:solidFill>
                <a:srgbClr val="00206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[lfsa_qoe_4ax1r1.xls]Data!$B$12:$O$12</c:f>
              <c:strCache>
                <c:ptCount val="1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strCache>
            </c:strRef>
          </c:cat>
          <c:val>
            <c:numRef>
              <c:f>[lfsa_qoe_4ax1r1.xls]Data!$B$18:$O$18</c:f>
              <c:numCache>
                <c:formatCode>#,##0.0</c:formatCode>
                <c:ptCount val="14"/>
                <c:pt idx="0">
                  <c:v>12.7</c:v>
                </c:pt>
                <c:pt idx="1">
                  <c:v>14.4</c:v>
                </c:pt>
                <c:pt idx="2">
                  <c:v>15</c:v>
                </c:pt>
                <c:pt idx="3">
                  <c:v>21.5</c:v>
                </c:pt>
                <c:pt idx="4">
                  <c:v>22.6</c:v>
                </c:pt>
                <c:pt idx="5">
                  <c:v>22.1</c:v>
                </c:pt>
                <c:pt idx="6">
                  <c:v>22</c:v>
                </c:pt>
                <c:pt idx="7">
                  <c:v>20.3</c:v>
                </c:pt>
                <c:pt idx="8">
                  <c:v>20.9</c:v>
                </c:pt>
                <c:pt idx="9">
                  <c:v>21.3</c:v>
                </c:pt>
                <c:pt idx="10">
                  <c:v>20.6</c:v>
                </c:pt>
                <c:pt idx="11">
                  <c:v>20.3</c:v>
                </c:pt>
                <c:pt idx="12">
                  <c:v>21.6</c:v>
                </c:pt>
                <c:pt idx="13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26-4534-A2CB-AB13CE6BF88E}"/>
            </c:ext>
          </c:extLst>
        </c:ser>
        <c:ser>
          <c:idx val="6"/>
          <c:order val="1"/>
          <c:tx>
            <c:strRef>
              <c:f>[lfsa_qoe_4ax1r1.xls]Data!$A$19</c:f>
              <c:strCache>
                <c:ptCount val="1"/>
                <c:pt idx="0">
                  <c:v>Hrvatska</c:v>
                </c:pt>
              </c:strCache>
            </c:strRef>
          </c:tx>
          <c:spPr>
            <a:ln w="34925" cap="rnd">
              <a:solidFill>
                <a:srgbClr val="00B0F0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[lfsa_qoe_4ax1r1.xls]Data!$B$12:$O$12</c:f>
              <c:strCache>
                <c:ptCount val="14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</c:strCache>
            </c:strRef>
          </c:cat>
          <c:val>
            <c:numRef>
              <c:f>[lfsa_qoe_4ax1r1.xls]Data!$B$19:$O$19</c:f>
              <c:numCache>
                <c:formatCode>#,##0.0</c:formatCode>
                <c:ptCount val="14"/>
                <c:pt idx="0">
                  <c:v>30.4</c:v>
                </c:pt>
                <c:pt idx="1">
                  <c:v>31.2</c:v>
                </c:pt>
                <c:pt idx="2">
                  <c:v>30</c:v>
                </c:pt>
                <c:pt idx="3">
                  <c:v>30.7</c:v>
                </c:pt>
                <c:pt idx="4">
                  <c:v>31.5</c:v>
                </c:pt>
                <c:pt idx="5">
                  <c:v>31.3</c:v>
                </c:pt>
                <c:pt idx="6">
                  <c:v>28.2</c:v>
                </c:pt>
                <c:pt idx="7">
                  <c:v>28.8</c:v>
                </c:pt>
                <c:pt idx="8">
                  <c:v>30.7</c:v>
                </c:pt>
                <c:pt idx="9">
                  <c:v>35.299999999999997</c:v>
                </c:pt>
                <c:pt idx="10">
                  <c:v>35.4</c:v>
                </c:pt>
                <c:pt idx="11">
                  <c:v>33</c:v>
                </c:pt>
                <c:pt idx="12">
                  <c:v>29.2</c:v>
                </c:pt>
                <c:pt idx="13">
                  <c:v>33.1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26-4534-A2CB-AB13CE6BF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44528"/>
        <c:axId val="237145072"/>
      </c:lineChart>
      <c:catAx>
        <c:axId val="2371445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45072"/>
        <c:crosses val="autoZero"/>
        <c:auto val="1"/>
        <c:lblAlgn val="ctr"/>
        <c:lblOffset val="100"/>
        <c:noMultiLvlLbl val="0"/>
      </c:catAx>
      <c:valAx>
        <c:axId val="23714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4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4725423245726796E-2"/>
          <c:y val="0.83924937445416614"/>
          <c:w val="0.9505489881830278"/>
          <c:h val="0.13830608520972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799179514325416E-2"/>
          <c:y val="0.12456759026028548"/>
          <c:w val="0.91655096054169705"/>
          <c:h val="0.58971155053980973"/>
        </c:manualLayout>
      </c:layout>
      <c:lineChart>
        <c:grouping val="standard"/>
        <c:varyColors val="0"/>
        <c:ser>
          <c:idx val="2"/>
          <c:order val="0"/>
          <c:tx>
            <c:strRef>
              <c:f>Data!$A$29</c:f>
              <c:strCache>
                <c:ptCount val="1"/>
                <c:pt idx="0">
                  <c:v>Croatia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Data!$B$12:$K$12</c:f>
              <c:strCach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strCache>
            </c:strRef>
          </c:cat>
          <c:val>
            <c:numRef>
              <c:f>Data!$B$29:$K$29</c:f>
              <c:numCache>
                <c:formatCode>#,##0.0</c:formatCode>
                <c:ptCount val="10"/>
                <c:pt idx="0">
                  <c:v>3.5</c:v>
                </c:pt>
                <c:pt idx="1">
                  <c:v>3.5</c:v>
                </c:pt>
                <c:pt idx="2">
                  <c:v>3.9</c:v>
                </c:pt>
                <c:pt idx="3">
                  <c:v>4.8</c:v>
                </c:pt>
                <c:pt idx="4">
                  <c:v>4.7</c:v>
                </c:pt>
                <c:pt idx="5">
                  <c:v>4.8</c:v>
                </c:pt>
                <c:pt idx="6">
                  <c:v>4.9000000000000004</c:v>
                </c:pt>
                <c:pt idx="7">
                  <c:v>6.7</c:v>
                </c:pt>
                <c:pt idx="8">
                  <c:v>8.4</c:v>
                </c:pt>
                <c:pt idx="9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F4-4CAF-A5DA-C3A28EB79922}"/>
            </c:ext>
          </c:extLst>
        </c:ser>
        <c:ser>
          <c:idx val="4"/>
          <c:order val="1"/>
          <c:tx>
            <c:strRef>
              <c:f>Data!$A$42</c:f>
              <c:strCache>
                <c:ptCount val="1"/>
                <c:pt idx="0">
                  <c:v>Slovenia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Data!$B$12:$K$12</c:f>
              <c:strCach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strCache>
            </c:strRef>
          </c:cat>
          <c:val>
            <c:numRef>
              <c:f>Data!$B$42:$K$42</c:f>
              <c:numCache>
                <c:formatCode>#,##0.0</c:formatCode>
                <c:ptCount val="10"/>
                <c:pt idx="0">
                  <c:v>4.8</c:v>
                </c:pt>
                <c:pt idx="1">
                  <c:v>4.7</c:v>
                </c:pt>
                <c:pt idx="2">
                  <c:v>4.9000000000000004</c:v>
                </c:pt>
                <c:pt idx="3">
                  <c:v>5.4</c:v>
                </c:pt>
                <c:pt idx="4">
                  <c:v>4.7</c:v>
                </c:pt>
                <c:pt idx="5">
                  <c:v>4.2</c:v>
                </c:pt>
                <c:pt idx="6">
                  <c:v>4.4000000000000004</c:v>
                </c:pt>
                <c:pt idx="7">
                  <c:v>5</c:v>
                </c:pt>
                <c:pt idx="8">
                  <c:v>4.5</c:v>
                </c:pt>
                <c:pt idx="9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F4-4CAF-A5DA-C3A28EB79922}"/>
            </c:ext>
          </c:extLst>
        </c:ser>
        <c:ser>
          <c:idx val="7"/>
          <c:order val="2"/>
          <c:tx>
            <c:strRef>
              <c:f>Data!$A$13</c:f>
              <c:strCache>
                <c:ptCount val="1"/>
                <c:pt idx="0">
                  <c:v>European Union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Data!$B$12:$K$12</c:f>
              <c:strCach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strCache>
            </c:strRef>
          </c:cat>
          <c:val>
            <c:numRef>
              <c:f>Data!$B$13:$K$13</c:f>
              <c:numCache>
                <c:formatCode>#,##0.0</c:formatCode>
                <c:ptCount val="10"/>
                <c:pt idx="0">
                  <c:v>2.2000000000000002</c:v>
                </c:pt>
                <c:pt idx="1">
                  <c:v>2</c:v>
                </c:pt>
                <c:pt idx="2">
                  <c:v>2.2000000000000002</c:v>
                </c:pt>
                <c:pt idx="3">
                  <c:v>2.2999999999999998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2.2999999999999998</c:v>
                </c:pt>
                <c:pt idx="7">
                  <c:v>2.2999999999999998</c:v>
                </c:pt>
                <c:pt idx="8">
                  <c:v>2.2999999999999998</c:v>
                </c:pt>
                <c:pt idx="9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8F4-4CAF-A5DA-C3A28EB79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31200"/>
        <c:axId val="237231744"/>
      </c:lineChart>
      <c:catAx>
        <c:axId val="23723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31744"/>
        <c:crosses val="autoZero"/>
        <c:auto val="1"/>
        <c:lblAlgn val="ctr"/>
        <c:lblOffset val="100"/>
        <c:noMultiLvlLbl val="0"/>
      </c:catAx>
      <c:valAx>
        <c:axId val="23723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3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658161847416133E-2"/>
          <c:y val="0.80982090085086966"/>
          <c:w val="0.84666869582478665"/>
          <c:h val="0.170027965647870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2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620553158930385E-2"/>
          <c:y val="5.7559008595004589E-2"/>
          <c:w val="0.92665245621767223"/>
          <c:h val="0.7492388666216574"/>
        </c:manualLayout>
      </c:layout>
      <c:lineChart>
        <c:grouping val="standard"/>
        <c:varyColors val="0"/>
        <c:ser>
          <c:idx val="0"/>
          <c:order val="0"/>
          <c:tx>
            <c:strRef>
              <c:f>Sheet0!$A$5</c:f>
              <c:strCache>
                <c:ptCount val="1"/>
                <c:pt idx="0">
                  <c:v>EU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Sheet0!$B$5:$M$5</c:f>
              <c:numCache>
                <c:formatCode>General</c:formatCode>
                <c:ptCount val="12"/>
                <c:pt idx="0">
                  <c:v>12.1</c:v>
                </c:pt>
                <c:pt idx="1">
                  <c:v>12.2</c:v>
                </c:pt>
                <c:pt idx="2">
                  <c:v>11.9</c:v>
                </c:pt>
                <c:pt idx="3">
                  <c:v>11.4</c:v>
                </c:pt>
                <c:pt idx="4">
                  <c:v>11.7</c:v>
                </c:pt>
                <c:pt idx="5">
                  <c:v>11.8</c:v>
                </c:pt>
                <c:pt idx="6">
                  <c:v>11.5</c:v>
                </c:pt>
                <c:pt idx="7">
                  <c:v>11.5</c:v>
                </c:pt>
                <c:pt idx="8">
                  <c:v>11.7</c:v>
                </c:pt>
                <c:pt idx="9">
                  <c:v>11.9</c:v>
                </c:pt>
                <c:pt idx="10">
                  <c:v>12.1</c:v>
                </c:pt>
                <c:pt idx="11">
                  <c:v>12.2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CB-4167-8215-47F384761C8F}"/>
            </c:ext>
          </c:extLst>
        </c:ser>
        <c:ser>
          <c:idx val="4"/>
          <c:order val="1"/>
          <c:tx>
            <c:strRef>
              <c:f>Sheet0!$A$20</c:f>
              <c:strCache>
                <c:ptCount val="1"/>
                <c:pt idx="0">
                  <c:v>Croatia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Sheet0!$B$20:$M$20</c:f>
              <c:numCache>
                <c:formatCode>General</c:formatCode>
                <c:ptCount val="12"/>
                <c:pt idx="0">
                  <c:v>10.1</c:v>
                </c:pt>
                <c:pt idx="1">
                  <c:v>10.7</c:v>
                </c:pt>
                <c:pt idx="2">
                  <c:v>10</c:v>
                </c:pt>
                <c:pt idx="3">
                  <c:v>9.6999999999999993</c:v>
                </c:pt>
                <c:pt idx="4">
                  <c:v>10.199999999999999</c:v>
                </c:pt>
                <c:pt idx="5">
                  <c:v>10.8</c:v>
                </c:pt>
                <c:pt idx="6">
                  <c:v>10.9</c:v>
                </c:pt>
                <c:pt idx="7">
                  <c:v>12.1</c:v>
                </c:pt>
                <c:pt idx="8">
                  <c:v>14.4</c:v>
                </c:pt>
                <c:pt idx="9">
                  <c:v>17.2</c:v>
                </c:pt>
                <c:pt idx="10">
                  <c:v>19.3</c:v>
                </c:pt>
                <c:pt idx="11">
                  <c:v>18.2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CB-4167-8215-47F384761C8F}"/>
            </c:ext>
          </c:extLst>
        </c:ser>
        <c:ser>
          <c:idx val="6"/>
          <c:order val="2"/>
          <c:tx>
            <c:strRef>
              <c:f>Sheet0!$A$33</c:f>
              <c:strCache>
                <c:ptCount val="1"/>
                <c:pt idx="0">
                  <c:v>Slovenia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Sheet0!$B$33:$M$33</c:f>
              <c:numCache>
                <c:formatCode>General</c:formatCode>
                <c:ptCount val="12"/>
                <c:pt idx="0">
                  <c:v>14.6</c:v>
                </c:pt>
                <c:pt idx="1">
                  <c:v>15.8</c:v>
                </c:pt>
                <c:pt idx="2">
                  <c:v>15.1</c:v>
                </c:pt>
                <c:pt idx="3">
                  <c:v>13.9</c:v>
                </c:pt>
                <c:pt idx="4">
                  <c:v>14.5</c:v>
                </c:pt>
                <c:pt idx="5">
                  <c:v>15.2</c:v>
                </c:pt>
                <c:pt idx="6">
                  <c:v>14.4</c:v>
                </c:pt>
                <c:pt idx="7">
                  <c:v>13.8</c:v>
                </c:pt>
                <c:pt idx="8">
                  <c:v>13.7</c:v>
                </c:pt>
                <c:pt idx="9">
                  <c:v>15.1</c:v>
                </c:pt>
                <c:pt idx="10">
                  <c:v>14.6</c:v>
                </c:pt>
                <c:pt idx="11">
                  <c:v>15.2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CB-4167-8215-47F384761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1792768"/>
        <c:axId val="591790048"/>
      </c:lineChart>
      <c:catAx>
        <c:axId val="59179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90048"/>
        <c:crosses val="autoZero"/>
        <c:auto val="1"/>
        <c:lblAlgn val="ctr"/>
        <c:lblOffset val="100"/>
        <c:noMultiLvlLbl val="0"/>
      </c:catAx>
      <c:valAx>
        <c:axId val="59179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9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529741084701923E-2"/>
          <c:y val="3.6540826199327719E-2"/>
          <c:w val="0.9250960192682709"/>
          <c:h val="0.77434535815110217"/>
        </c:manualLayout>
      </c:layout>
      <c:lineChart>
        <c:grouping val="standard"/>
        <c:varyColors val="0"/>
        <c:ser>
          <c:idx val="2"/>
          <c:order val="0"/>
          <c:tx>
            <c:strRef>
              <c:f>Sheet0!$A$5</c:f>
              <c:strCache>
                <c:ptCount val="1"/>
                <c:pt idx="0">
                  <c:v>EU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Sheet0!$B$5:$M$5</c:f>
              <c:numCache>
                <c:formatCode>General</c:formatCode>
                <c:ptCount val="12"/>
                <c:pt idx="0">
                  <c:v>37.799999999999997</c:v>
                </c:pt>
                <c:pt idx="1">
                  <c:v>38.299999999999997</c:v>
                </c:pt>
                <c:pt idx="2">
                  <c:v>37.4</c:v>
                </c:pt>
                <c:pt idx="3">
                  <c:v>37.6</c:v>
                </c:pt>
                <c:pt idx="4">
                  <c:v>39.1</c:v>
                </c:pt>
                <c:pt idx="5">
                  <c:v>39.4</c:v>
                </c:pt>
                <c:pt idx="6">
                  <c:v>39</c:v>
                </c:pt>
                <c:pt idx="7">
                  <c:v>39.299999999999997</c:v>
                </c:pt>
                <c:pt idx="8">
                  <c:v>40.1</c:v>
                </c:pt>
                <c:pt idx="9">
                  <c:v>40.299999999999997</c:v>
                </c:pt>
                <c:pt idx="10">
                  <c:v>40.799999999999997</c:v>
                </c:pt>
                <c:pt idx="11">
                  <c:v>41.3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E5-432C-9D87-EC74AD79E76D}"/>
            </c:ext>
          </c:extLst>
        </c:ser>
        <c:ser>
          <c:idx val="7"/>
          <c:order val="1"/>
          <c:tx>
            <c:strRef>
              <c:f>Sheet0!$A$20</c:f>
              <c:strCache>
                <c:ptCount val="1"/>
                <c:pt idx="0">
                  <c:v>Croatia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Sheet0!$B$20:$M$20</c:f>
              <c:numCache>
                <c:formatCode>General</c:formatCode>
                <c:ptCount val="12"/>
                <c:pt idx="0">
                  <c:v>32</c:v>
                </c:pt>
                <c:pt idx="1">
                  <c:v>35.700000000000003</c:v>
                </c:pt>
                <c:pt idx="2">
                  <c:v>33.1</c:v>
                </c:pt>
                <c:pt idx="3">
                  <c:v>31.6</c:v>
                </c:pt>
                <c:pt idx="4">
                  <c:v>36</c:v>
                </c:pt>
                <c:pt idx="5">
                  <c:v>41.1</c:v>
                </c:pt>
                <c:pt idx="6">
                  <c:v>41.8</c:v>
                </c:pt>
                <c:pt idx="7">
                  <c:v>40.299999999999997</c:v>
                </c:pt>
                <c:pt idx="8">
                  <c:v>53.1</c:v>
                </c:pt>
                <c:pt idx="9">
                  <c:v>57.3</c:v>
                </c:pt>
                <c:pt idx="10">
                  <c:v>61.7</c:v>
                </c:pt>
                <c:pt idx="11">
                  <c:v>58.3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E5-432C-9D87-EC74AD79E76D}"/>
            </c:ext>
          </c:extLst>
        </c:ser>
        <c:ser>
          <c:idx val="10"/>
          <c:order val="2"/>
          <c:tx>
            <c:strRef>
              <c:f>Sheet0!$A$33</c:f>
              <c:strCache>
                <c:ptCount val="1"/>
                <c:pt idx="0">
                  <c:v>Slovenia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Sheet0!$B$4:$M$4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Sheet0!$B$33:$M$33</c:f>
              <c:numCache>
                <c:formatCode>General</c:formatCode>
                <c:ptCount val="12"/>
                <c:pt idx="0">
                  <c:v>56.5</c:v>
                </c:pt>
                <c:pt idx="1">
                  <c:v>60.8</c:v>
                </c:pt>
                <c:pt idx="2">
                  <c:v>62.6</c:v>
                </c:pt>
                <c:pt idx="3">
                  <c:v>57.8</c:v>
                </c:pt>
                <c:pt idx="4">
                  <c:v>58.5</c:v>
                </c:pt>
                <c:pt idx="5">
                  <c:v>61.5</c:v>
                </c:pt>
                <c:pt idx="6">
                  <c:v>60.7</c:v>
                </c:pt>
                <c:pt idx="7">
                  <c:v>58.5</c:v>
                </c:pt>
                <c:pt idx="8">
                  <c:v>57.2</c:v>
                </c:pt>
                <c:pt idx="9">
                  <c:v>62.7</c:v>
                </c:pt>
                <c:pt idx="10">
                  <c:v>66.3</c:v>
                </c:pt>
                <c:pt idx="11">
                  <c:v>63.5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BE5-432C-9D87-EC74AD79E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1790592"/>
        <c:axId val="591788960"/>
      </c:lineChart>
      <c:catAx>
        <c:axId val="59179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88960"/>
        <c:crosses val="autoZero"/>
        <c:auto val="1"/>
        <c:lblAlgn val="ctr"/>
        <c:lblOffset val="100"/>
        <c:noMultiLvlLbl val="0"/>
      </c:catAx>
      <c:valAx>
        <c:axId val="59178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90592"/>
        <c:crosses val="autoZero"/>
        <c:crossBetween val="between"/>
      </c:valAx>
      <c:spPr>
        <a:noFill/>
        <a:ln>
          <a:solidFill>
            <a:schemeClr val="bg2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741979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432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7638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6996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21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185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1095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17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5489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10380c53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10380c53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6838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Layout [Do not use]">
  <p:cSld name="Cover Layout [Do not use]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ctrTitle"/>
          </p:nvPr>
        </p:nvSpPr>
        <p:spPr>
          <a:xfrm>
            <a:off x="918510" y="1835415"/>
            <a:ext cx="74388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ubTitle" idx="1"/>
          </p:nvPr>
        </p:nvSpPr>
        <p:spPr>
          <a:xfrm>
            <a:off x="1371600" y="3486880"/>
            <a:ext cx="64008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457200" marR="0" lvl="1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914400" marR="0" lvl="2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371600" marR="0" lvl="3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1828800" marR="0" lvl="4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714394" y="864260"/>
            <a:ext cx="78708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714393" y="1578629"/>
            <a:ext cx="3722100" cy="4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>
            <a:spLocks noGrp="1"/>
          </p:cNvSpPr>
          <p:nvPr>
            <p:ph type="pic" idx="2"/>
          </p:nvPr>
        </p:nvSpPr>
        <p:spPr>
          <a:xfrm>
            <a:off x="4516426" y="1578221"/>
            <a:ext cx="4068900" cy="44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342900" marR="0" lvl="0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963869" y="4406900"/>
            <a:ext cx="73821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0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963869" y="2837399"/>
            <a:ext cx="73821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8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800131" y="864260"/>
            <a:ext cx="74160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800130" y="1569811"/>
            <a:ext cx="3543300" cy="4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2"/>
          </p:nvPr>
        </p:nvSpPr>
        <p:spPr>
          <a:xfrm>
            <a:off x="4495800" y="1569811"/>
            <a:ext cx="3720600" cy="4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875279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852600" y="1567492"/>
            <a:ext cx="35448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852600" y="2282092"/>
            <a:ext cx="35448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3"/>
          </p:nvPr>
        </p:nvSpPr>
        <p:spPr>
          <a:xfrm>
            <a:off x="4545095" y="1567492"/>
            <a:ext cx="37236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20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4"/>
          </p:nvPr>
        </p:nvSpPr>
        <p:spPr>
          <a:xfrm>
            <a:off x="4545095" y="2282092"/>
            <a:ext cx="3723600" cy="37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ctrTitle"/>
          </p:nvPr>
        </p:nvSpPr>
        <p:spPr>
          <a:xfrm>
            <a:off x="918510" y="2223458"/>
            <a:ext cx="74388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952530" y="1569810"/>
            <a:ext cx="2513100" cy="10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ap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3575050" y="1569811"/>
            <a:ext cx="4793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952530" y="2610472"/>
            <a:ext cx="2513100" cy="3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2776C"/>
              </a:buClr>
              <a:buSzPts val="1400"/>
              <a:buFont typeface="Asap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11"/>
          <p:cNvSpPr>
            <a:spLocks noGrp="1"/>
          </p:cNvSpPr>
          <p:nvPr>
            <p:ph type="pic" idx="2"/>
          </p:nvPr>
        </p:nvSpPr>
        <p:spPr>
          <a:xfrm>
            <a:off x="1792288" y="1552172"/>
            <a:ext cx="5486400" cy="31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457200" marR="0" lvl="1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28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914400" marR="0" lvl="2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371600" marR="0" lvl="3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1828800" marR="0" lvl="4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1792288" y="5164496"/>
            <a:ext cx="5486400" cy="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rts of a whole">
  <p:cSld name="Parts of a who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12"/>
          <p:cNvCxnSpPr/>
          <p:nvPr/>
        </p:nvCxnSpPr>
        <p:spPr>
          <a:xfrm>
            <a:off x="558798" y="4070748"/>
            <a:ext cx="2362800" cy="0"/>
          </a:xfrm>
          <a:prstGeom prst="straightConnector1">
            <a:avLst/>
          </a:prstGeom>
          <a:noFill/>
          <a:ln w="19050" cap="flat" cmpd="sng">
            <a:solidFill>
              <a:srgbClr val="ACAA9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" name="Google Shape;46;p12"/>
          <p:cNvCxnSpPr/>
          <p:nvPr/>
        </p:nvCxnSpPr>
        <p:spPr>
          <a:xfrm>
            <a:off x="6252657" y="4070748"/>
            <a:ext cx="2358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" name="Google Shape;47;p12"/>
          <p:cNvCxnSpPr/>
          <p:nvPr/>
        </p:nvCxnSpPr>
        <p:spPr>
          <a:xfrm>
            <a:off x="558798" y="2684820"/>
            <a:ext cx="2952600" cy="153300"/>
          </a:xfrm>
          <a:prstGeom prst="bentConnector3">
            <a:avLst>
              <a:gd name="adj1" fmla="val 7164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48;p12"/>
          <p:cNvCxnSpPr/>
          <p:nvPr/>
        </p:nvCxnSpPr>
        <p:spPr>
          <a:xfrm flipH="1">
            <a:off x="5632798" y="5449826"/>
            <a:ext cx="2977800" cy="339300"/>
          </a:xfrm>
          <a:prstGeom prst="bentConnector3">
            <a:avLst>
              <a:gd name="adj1" fmla="val 7317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49;p12"/>
          <p:cNvCxnSpPr/>
          <p:nvPr/>
        </p:nvCxnSpPr>
        <p:spPr>
          <a:xfrm flipH="1">
            <a:off x="5635799" y="2684819"/>
            <a:ext cx="2974800" cy="153300"/>
          </a:xfrm>
          <a:prstGeom prst="bentConnector3">
            <a:avLst>
              <a:gd name="adj1" fmla="val 72913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0" name="Google Shape;50;p12"/>
          <p:cNvCxnSpPr/>
          <p:nvPr/>
        </p:nvCxnSpPr>
        <p:spPr>
          <a:xfrm>
            <a:off x="558798" y="5449828"/>
            <a:ext cx="2952600" cy="334500"/>
          </a:xfrm>
          <a:prstGeom prst="bentConnector3">
            <a:avLst>
              <a:gd name="adj1" fmla="val 72221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1" name="Google Shape;51;p12" descr="taar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14996" y="2466993"/>
            <a:ext cx="2774700" cy="277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457199" y="2276302"/>
            <a:ext cx="2140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2"/>
          </p:nvPr>
        </p:nvSpPr>
        <p:spPr>
          <a:xfrm>
            <a:off x="457199" y="2684820"/>
            <a:ext cx="21408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3"/>
          </p:nvPr>
        </p:nvSpPr>
        <p:spPr>
          <a:xfrm>
            <a:off x="457199" y="3662230"/>
            <a:ext cx="2140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body" idx="4"/>
          </p:nvPr>
        </p:nvSpPr>
        <p:spPr>
          <a:xfrm>
            <a:off x="457199" y="4070748"/>
            <a:ext cx="21408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5"/>
          </p:nvPr>
        </p:nvSpPr>
        <p:spPr>
          <a:xfrm>
            <a:off x="457199" y="5036505"/>
            <a:ext cx="21408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6"/>
          </p:nvPr>
        </p:nvSpPr>
        <p:spPr>
          <a:xfrm>
            <a:off x="457199" y="5445024"/>
            <a:ext cx="21408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7"/>
          </p:nvPr>
        </p:nvSpPr>
        <p:spPr>
          <a:xfrm>
            <a:off x="6549151" y="5036505"/>
            <a:ext cx="2137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8"/>
          </p:nvPr>
        </p:nvSpPr>
        <p:spPr>
          <a:xfrm>
            <a:off x="6549151" y="5445024"/>
            <a:ext cx="21375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9"/>
          </p:nvPr>
        </p:nvSpPr>
        <p:spPr>
          <a:xfrm>
            <a:off x="6549152" y="3662230"/>
            <a:ext cx="2137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body" idx="13"/>
          </p:nvPr>
        </p:nvSpPr>
        <p:spPr>
          <a:xfrm>
            <a:off x="6549152" y="4070748"/>
            <a:ext cx="2137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body" idx="14"/>
          </p:nvPr>
        </p:nvSpPr>
        <p:spPr>
          <a:xfrm>
            <a:off x="6549152" y="2275962"/>
            <a:ext cx="2137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body" idx="15"/>
          </p:nvPr>
        </p:nvSpPr>
        <p:spPr>
          <a:xfrm>
            <a:off x="6549152" y="2684480"/>
            <a:ext cx="21375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2"/>
          <p:cNvSpPr>
            <a:spLocks noGrp="1"/>
          </p:cNvSpPr>
          <p:nvPr>
            <p:ph type="pic" idx="16"/>
          </p:nvPr>
        </p:nvSpPr>
        <p:spPr>
          <a:xfrm>
            <a:off x="3685995" y="2931978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2"/>
          <p:cNvSpPr>
            <a:spLocks noGrp="1"/>
          </p:cNvSpPr>
          <p:nvPr>
            <p:ph type="pic" idx="17"/>
          </p:nvPr>
        </p:nvSpPr>
        <p:spPr>
          <a:xfrm>
            <a:off x="4806013" y="2931978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2"/>
          <p:cNvSpPr>
            <a:spLocks noGrp="1"/>
          </p:cNvSpPr>
          <p:nvPr>
            <p:ph type="pic" idx="18"/>
          </p:nvPr>
        </p:nvSpPr>
        <p:spPr>
          <a:xfrm>
            <a:off x="3685995" y="5036505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19"/>
          </p:nvPr>
        </p:nvSpPr>
        <p:spPr>
          <a:xfrm>
            <a:off x="4806013" y="5036505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2"/>
          <p:cNvSpPr>
            <a:spLocks noGrp="1"/>
          </p:cNvSpPr>
          <p:nvPr>
            <p:ph type="pic" idx="20"/>
          </p:nvPr>
        </p:nvSpPr>
        <p:spPr>
          <a:xfrm>
            <a:off x="2973586" y="3997569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2"/>
          <p:cNvSpPr>
            <a:spLocks noGrp="1"/>
          </p:cNvSpPr>
          <p:nvPr>
            <p:ph type="pic" idx="21"/>
          </p:nvPr>
        </p:nvSpPr>
        <p:spPr>
          <a:xfrm>
            <a:off x="5568014" y="3997569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steps in a process">
  <p:cSld name="4 steps in a proces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73" name="Google Shape;73;p13"/>
          <p:cNvCxnSpPr/>
          <p:nvPr/>
        </p:nvCxnSpPr>
        <p:spPr>
          <a:xfrm rot="10800000">
            <a:off x="520146" y="2419710"/>
            <a:ext cx="3140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" name="Google Shape;74;p13"/>
          <p:cNvCxnSpPr/>
          <p:nvPr/>
        </p:nvCxnSpPr>
        <p:spPr>
          <a:xfrm flipH="1">
            <a:off x="5377901" y="4515147"/>
            <a:ext cx="2554800" cy="12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75;p13"/>
          <p:cNvCxnSpPr/>
          <p:nvPr/>
        </p:nvCxnSpPr>
        <p:spPr>
          <a:xfrm flipH="1">
            <a:off x="520273" y="4524219"/>
            <a:ext cx="2527800" cy="8100"/>
          </a:xfrm>
          <a:prstGeom prst="straightConnector1">
            <a:avLst/>
          </a:prstGeom>
          <a:noFill/>
          <a:ln w="19050" cap="flat" cmpd="sng">
            <a:solidFill>
              <a:srgbClr val="ACAA9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" name="Google Shape;76;p13"/>
          <p:cNvCxnSpPr/>
          <p:nvPr/>
        </p:nvCxnSpPr>
        <p:spPr>
          <a:xfrm rot="10800000">
            <a:off x="4972901" y="2411777"/>
            <a:ext cx="2959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13" descr="rotatio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20166" y="2025844"/>
            <a:ext cx="2711100" cy="27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body" idx="1"/>
          </p:nvPr>
        </p:nvSpPr>
        <p:spPr>
          <a:xfrm>
            <a:off x="439738" y="1886108"/>
            <a:ext cx="1836600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2"/>
          </p:nvPr>
        </p:nvSpPr>
        <p:spPr>
          <a:xfrm>
            <a:off x="439737" y="2419710"/>
            <a:ext cx="18366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3"/>
          </p:nvPr>
        </p:nvSpPr>
        <p:spPr>
          <a:xfrm>
            <a:off x="444501" y="4018523"/>
            <a:ext cx="18366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4"/>
          </p:nvPr>
        </p:nvSpPr>
        <p:spPr>
          <a:xfrm>
            <a:off x="444500" y="4532152"/>
            <a:ext cx="18366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5"/>
          </p:nvPr>
        </p:nvSpPr>
        <p:spPr>
          <a:xfrm>
            <a:off x="6180100" y="1886108"/>
            <a:ext cx="18366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6"/>
          </p:nvPr>
        </p:nvSpPr>
        <p:spPr>
          <a:xfrm>
            <a:off x="6180100" y="2395911"/>
            <a:ext cx="18366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7"/>
          </p:nvPr>
        </p:nvSpPr>
        <p:spPr>
          <a:xfrm>
            <a:off x="6180099" y="4045107"/>
            <a:ext cx="1854300" cy="4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body" idx="8"/>
          </p:nvPr>
        </p:nvSpPr>
        <p:spPr>
          <a:xfrm>
            <a:off x="6180100" y="4515147"/>
            <a:ext cx="1854300" cy="14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>
            <a:spLocks noGrp="1"/>
          </p:cNvSpPr>
          <p:nvPr>
            <p:ph type="pic" idx="9"/>
          </p:nvPr>
        </p:nvSpPr>
        <p:spPr>
          <a:xfrm>
            <a:off x="3180500" y="2502709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>
            <a:spLocks noGrp="1"/>
          </p:cNvSpPr>
          <p:nvPr>
            <p:ph type="pic" idx="13"/>
          </p:nvPr>
        </p:nvSpPr>
        <p:spPr>
          <a:xfrm>
            <a:off x="4999328" y="2811478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>
            <a:spLocks noGrp="1"/>
          </p:cNvSpPr>
          <p:nvPr>
            <p:ph type="pic" idx="14"/>
          </p:nvPr>
        </p:nvSpPr>
        <p:spPr>
          <a:xfrm>
            <a:off x="2871731" y="4223383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>
            <a:spLocks noGrp="1"/>
          </p:cNvSpPr>
          <p:nvPr>
            <p:ph type="pic" idx="15"/>
          </p:nvPr>
        </p:nvSpPr>
        <p:spPr>
          <a:xfrm>
            <a:off x="4740786" y="4532152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Layers">
  <p:cSld name="4 Layer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2923651" y="2080276"/>
            <a:ext cx="2997300" cy="76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2569368" y="2907029"/>
            <a:ext cx="2985000" cy="765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3735498" y="2203557"/>
            <a:ext cx="17163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AE8D5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body" idx="2"/>
          </p:nvPr>
        </p:nvSpPr>
        <p:spPr>
          <a:xfrm>
            <a:off x="2995289" y="3020769"/>
            <a:ext cx="17163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AE8D5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2923651" y="3728692"/>
            <a:ext cx="2997300" cy="765900"/>
          </a:xfrm>
          <a:prstGeom prst="rect">
            <a:avLst/>
          </a:prstGeom>
          <a:solidFill>
            <a:srgbClr val="8882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ACAA9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2569368" y="4555445"/>
            <a:ext cx="2985000" cy="76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3"/>
          </p:nvPr>
        </p:nvSpPr>
        <p:spPr>
          <a:xfrm>
            <a:off x="3735498" y="3851973"/>
            <a:ext cx="17163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AE8D5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4"/>
          </p:nvPr>
        </p:nvSpPr>
        <p:spPr>
          <a:xfrm>
            <a:off x="2995289" y="4669185"/>
            <a:ext cx="17163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EAE8D5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5"/>
          </p:nvPr>
        </p:nvSpPr>
        <p:spPr>
          <a:xfrm>
            <a:off x="6067230" y="2080276"/>
            <a:ext cx="1876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6"/>
          </p:nvPr>
        </p:nvSpPr>
        <p:spPr>
          <a:xfrm>
            <a:off x="6067230" y="2515251"/>
            <a:ext cx="1876500" cy="11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7"/>
          </p:nvPr>
        </p:nvSpPr>
        <p:spPr>
          <a:xfrm>
            <a:off x="6067230" y="3728692"/>
            <a:ext cx="1876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78141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body" idx="8"/>
          </p:nvPr>
        </p:nvSpPr>
        <p:spPr>
          <a:xfrm>
            <a:off x="6067230" y="4163667"/>
            <a:ext cx="1876500" cy="13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9"/>
          </p:nvPr>
        </p:nvSpPr>
        <p:spPr>
          <a:xfrm>
            <a:off x="545175" y="2904667"/>
            <a:ext cx="1876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13"/>
          </p:nvPr>
        </p:nvSpPr>
        <p:spPr>
          <a:xfrm>
            <a:off x="545175" y="3339642"/>
            <a:ext cx="18765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4"/>
          </p:nvPr>
        </p:nvSpPr>
        <p:spPr>
          <a:xfrm>
            <a:off x="545175" y="4571486"/>
            <a:ext cx="18765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3B282B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5"/>
          </p:nvPr>
        </p:nvSpPr>
        <p:spPr>
          <a:xfrm>
            <a:off x="545175" y="5006461"/>
            <a:ext cx="1876500" cy="12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4"/>
          <p:cNvSpPr>
            <a:spLocks noGrp="1"/>
          </p:cNvSpPr>
          <p:nvPr>
            <p:ph type="pic" idx="16"/>
          </p:nvPr>
        </p:nvSpPr>
        <p:spPr>
          <a:xfrm>
            <a:off x="3013433" y="2161613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4"/>
          <p:cNvSpPr>
            <a:spLocks noGrp="1"/>
          </p:cNvSpPr>
          <p:nvPr>
            <p:ph type="pic" idx="17"/>
          </p:nvPr>
        </p:nvSpPr>
        <p:spPr>
          <a:xfrm>
            <a:off x="4816207" y="2987962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4"/>
          <p:cNvSpPr>
            <a:spLocks noGrp="1"/>
          </p:cNvSpPr>
          <p:nvPr>
            <p:ph type="pic" idx="18"/>
          </p:nvPr>
        </p:nvSpPr>
        <p:spPr>
          <a:xfrm>
            <a:off x="3013433" y="3798523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14"/>
          <p:cNvSpPr>
            <a:spLocks noGrp="1"/>
          </p:cNvSpPr>
          <p:nvPr>
            <p:ph type="pic" idx="19"/>
          </p:nvPr>
        </p:nvSpPr>
        <p:spPr>
          <a:xfrm>
            <a:off x="4828303" y="4634228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rgbClr val="DCD9B7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Timelin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3" name="Google Shape;113;p15"/>
          <p:cNvCxnSpPr/>
          <p:nvPr/>
        </p:nvCxnSpPr>
        <p:spPr>
          <a:xfrm>
            <a:off x="995405" y="3844847"/>
            <a:ext cx="71493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996788" y="3938945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body" idx="2"/>
          </p:nvPr>
        </p:nvSpPr>
        <p:spPr>
          <a:xfrm>
            <a:off x="2268255" y="3364240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body" idx="3"/>
          </p:nvPr>
        </p:nvSpPr>
        <p:spPr>
          <a:xfrm>
            <a:off x="3552570" y="3953279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body" idx="4"/>
          </p:nvPr>
        </p:nvSpPr>
        <p:spPr>
          <a:xfrm>
            <a:off x="4824037" y="3364240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5"/>
          </p:nvPr>
        </p:nvSpPr>
        <p:spPr>
          <a:xfrm>
            <a:off x="6109737" y="3955778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body" idx="6"/>
          </p:nvPr>
        </p:nvSpPr>
        <p:spPr>
          <a:xfrm>
            <a:off x="7381204" y="3365735"/>
            <a:ext cx="766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996788" y="2290153"/>
            <a:ext cx="766500" cy="766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1286249" y="2962846"/>
            <a:ext cx="187500" cy="18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15"/>
          <p:cNvCxnSpPr/>
          <p:nvPr/>
        </p:nvCxnSpPr>
        <p:spPr>
          <a:xfrm rot="10800000">
            <a:off x="1380020" y="2760496"/>
            <a:ext cx="0" cy="9888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4" name="Google Shape;124;p15"/>
          <p:cNvSpPr/>
          <p:nvPr/>
        </p:nvSpPr>
        <p:spPr>
          <a:xfrm>
            <a:off x="1286249" y="3749296"/>
            <a:ext cx="187500" cy="18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 rot="10800000">
            <a:off x="2263776" y="4540636"/>
            <a:ext cx="766500" cy="766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 rot="10800000">
            <a:off x="2553315" y="4446943"/>
            <a:ext cx="187500" cy="187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15"/>
          <p:cNvCxnSpPr/>
          <p:nvPr/>
        </p:nvCxnSpPr>
        <p:spPr>
          <a:xfrm>
            <a:off x="2647044" y="3934996"/>
            <a:ext cx="0" cy="988800"/>
          </a:xfrm>
          <a:prstGeom prst="straightConnector1">
            <a:avLst/>
          </a:prstGeom>
          <a:solidFill>
            <a:schemeClr val="dk2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8" name="Google Shape;128;p15"/>
          <p:cNvSpPr/>
          <p:nvPr/>
        </p:nvSpPr>
        <p:spPr>
          <a:xfrm rot="10800000">
            <a:off x="2553315" y="3747496"/>
            <a:ext cx="187500" cy="187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3552570" y="2288311"/>
            <a:ext cx="766500" cy="766500"/>
          </a:xfrm>
          <a:prstGeom prst="roundRect">
            <a:avLst>
              <a:gd name="adj" fmla="val 16667"/>
            </a:avLst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3842031" y="2961004"/>
            <a:ext cx="187500" cy="187500"/>
          </a:xfrm>
          <a:prstGeom prst="ellipse">
            <a:avLst/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5"/>
          <p:cNvCxnSpPr/>
          <p:nvPr/>
        </p:nvCxnSpPr>
        <p:spPr>
          <a:xfrm rot="10800000">
            <a:off x="3935802" y="2758654"/>
            <a:ext cx="0" cy="988800"/>
          </a:xfrm>
          <a:prstGeom prst="straightConnector1">
            <a:avLst/>
          </a:prstGeom>
          <a:solidFill>
            <a:srgbClr val="878141"/>
          </a:solidFill>
          <a:ln w="25400" cap="flat" cmpd="sng">
            <a:solidFill>
              <a:srgbClr val="87814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p15"/>
          <p:cNvSpPr/>
          <p:nvPr/>
        </p:nvSpPr>
        <p:spPr>
          <a:xfrm>
            <a:off x="3842031" y="3747454"/>
            <a:ext cx="187500" cy="187500"/>
          </a:xfrm>
          <a:prstGeom prst="ellipse">
            <a:avLst/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/>
          <p:nvPr/>
        </p:nvSpPr>
        <p:spPr>
          <a:xfrm rot="10800000">
            <a:off x="4820942" y="4540637"/>
            <a:ext cx="766500" cy="766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/>
          <p:nvPr/>
        </p:nvSpPr>
        <p:spPr>
          <a:xfrm rot="10800000">
            <a:off x="5110481" y="4446944"/>
            <a:ext cx="187500" cy="18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5" name="Google Shape;135;p15"/>
          <p:cNvCxnSpPr/>
          <p:nvPr/>
        </p:nvCxnSpPr>
        <p:spPr>
          <a:xfrm>
            <a:off x="5204210" y="3933154"/>
            <a:ext cx="0" cy="9888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" name="Google Shape;136;p15"/>
          <p:cNvSpPr/>
          <p:nvPr/>
        </p:nvSpPr>
        <p:spPr>
          <a:xfrm rot="10800000">
            <a:off x="5110481" y="3745654"/>
            <a:ext cx="187500" cy="187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6109737" y="2286470"/>
            <a:ext cx="766500" cy="7665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6399198" y="2959163"/>
            <a:ext cx="187500" cy="187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15"/>
          <p:cNvCxnSpPr/>
          <p:nvPr/>
        </p:nvCxnSpPr>
        <p:spPr>
          <a:xfrm rot="10800000">
            <a:off x="6492969" y="2756813"/>
            <a:ext cx="0" cy="988800"/>
          </a:xfrm>
          <a:prstGeom prst="straightConnector1">
            <a:avLst/>
          </a:prstGeom>
          <a:solidFill>
            <a:schemeClr val="dk2"/>
          </a:solidFill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15"/>
          <p:cNvSpPr/>
          <p:nvPr/>
        </p:nvSpPr>
        <p:spPr>
          <a:xfrm>
            <a:off x="6399198" y="3745613"/>
            <a:ext cx="187500" cy="187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/>
          <p:nvPr/>
        </p:nvSpPr>
        <p:spPr>
          <a:xfrm rot="10800000">
            <a:off x="7378108" y="4540636"/>
            <a:ext cx="766500" cy="766500"/>
          </a:xfrm>
          <a:prstGeom prst="roundRect">
            <a:avLst>
              <a:gd name="adj" fmla="val 16667"/>
            </a:avLst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5"/>
          <p:cNvSpPr/>
          <p:nvPr/>
        </p:nvSpPr>
        <p:spPr>
          <a:xfrm rot="10800000">
            <a:off x="7667647" y="4446943"/>
            <a:ext cx="187500" cy="187500"/>
          </a:xfrm>
          <a:prstGeom prst="ellipse">
            <a:avLst/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43;p15"/>
          <p:cNvCxnSpPr/>
          <p:nvPr/>
        </p:nvCxnSpPr>
        <p:spPr>
          <a:xfrm>
            <a:off x="7761376" y="3931313"/>
            <a:ext cx="0" cy="988800"/>
          </a:xfrm>
          <a:prstGeom prst="straightConnector1">
            <a:avLst/>
          </a:prstGeom>
          <a:solidFill>
            <a:srgbClr val="878141"/>
          </a:solidFill>
          <a:ln w="25400" cap="flat" cmpd="sng">
            <a:solidFill>
              <a:srgbClr val="87814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p15"/>
          <p:cNvSpPr/>
          <p:nvPr/>
        </p:nvSpPr>
        <p:spPr>
          <a:xfrm rot="10800000">
            <a:off x="7667647" y="3743813"/>
            <a:ext cx="187500" cy="187500"/>
          </a:xfrm>
          <a:prstGeom prst="ellipse">
            <a:avLst/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 txBox="1">
            <a:spLocks noGrp="1"/>
          </p:cNvSpPr>
          <p:nvPr>
            <p:ph type="body" idx="7"/>
          </p:nvPr>
        </p:nvSpPr>
        <p:spPr>
          <a:xfrm>
            <a:off x="3233162" y="4256853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15"/>
          <p:cNvSpPr txBox="1">
            <a:spLocks noGrp="1"/>
          </p:cNvSpPr>
          <p:nvPr>
            <p:ph type="body" idx="8"/>
          </p:nvPr>
        </p:nvSpPr>
        <p:spPr>
          <a:xfrm>
            <a:off x="3228719" y="4540442"/>
            <a:ext cx="14142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9"/>
          </p:nvPr>
        </p:nvSpPr>
        <p:spPr>
          <a:xfrm>
            <a:off x="677380" y="4247617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body" idx="13"/>
          </p:nvPr>
        </p:nvSpPr>
        <p:spPr>
          <a:xfrm>
            <a:off x="672937" y="4531206"/>
            <a:ext cx="14142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14"/>
          </p:nvPr>
        </p:nvSpPr>
        <p:spPr>
          <a:xfrm>
            <a:off x="5790329" y="4250176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76C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body" idx="15"/>
          </p:nvPr>
        </p:nvSpPr>
        <p:spPr>
          <a:xfrm>
            <a:off x="5785886" y="4533765"/>
            <a:ext cx="1414200" cy="1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15"/>
          <p:cNvSpPr txBox="1">
            <a:spLocks noGrp="1"/>
          </p:cNvSpPr>
          <p:nvPr>
            <p:ph type="body" idx="16"/>
          </p:nvPr>
        </p:nvSpPr>
        <p:spPr>
          <a:xfrm>
            <a:off x="4504629" y="3084868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body" idx="17"/>
          </p:nvPr>
        </p:nvSpPr>
        <p:spPr>
          <a:xfrm>
            <a:off x="1948847" y="3075632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776C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15"/>
          <p:cNvSpPr txBox="1">
            <a:spLocks noGrp="1"/>
          </p:cNvSpPr>
          <p:nvPr>
            <p:ph type="body" idx="18"/>
          </p:nvPr>
        </p:nvSpPr>
        <p:spPr>
          <a:xfrm>
            <a:off x="7061796" y="3078191"/>
            <a:ext cx="14052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body" idx="19"/>
          </p:nvPr>
        </p:nvSpPr>
        <p:spPr>
          <a:xfrm>
            <a:off x="4500186" y="1706534"/>
            <a:ext cx="1414200" cy="1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15"/>
          <p:cNvSpPr txBox="1">
            <a:spLocks noGrp="1"/>
          </p:cNvSpPr>
          <p:nvPr>
            <p:ph type="body" idx="20"/>
          </p:nvPr>
        </p:nvSpPr>
        <p:spPr>
          <a:xfrm>
            <a:off x="1944404" y="1697298"/>
            <a:ext cx="1414200" cy="1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15"/>
          <p:cNvSpPr txBox="1">
            <a:spLocks noGrp="1"/>
          </p:cNvSpPr>
          <p:nvPr>
            <p:ph type="body" idx="21"/>
          </p:nvPr>
        </p:nvSpPr>
        <p:spPr>
          <a:xfrm>
            <a:off x="7057353" y="1699857"/>
            <a:ext cx="1414200" cy="13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5"/>
          <p:cNvSpPr>
            <a:spLocks noGrp="1"/>
          </p:cNvSpPr>
          <p:nvPr>
            <p:ph type="pic" idx="22"/>
          </p:nvPr>
        </p:nvSpPr>
        <p:spPr>
          <a:xfrm>
            <a:off x="1065203" y="2357404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>
            <a:spLocks noGrp="1"/>
          </p:cNvSpPr>
          <p:nvPr>
            <p:ph type="pic" idx="23"/>
          </p:nvPr>
        </p:nvSpPr>
        <p:spPr>
          <a:xfrm>
            <a:off x="3627033" y="2366807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5"/>
          <p:cNvSpPr>
            <a:spLocks noGrp="1"/>
          </p:cNvSpPr>
          <p:nvPr>
            <p:ph type="pic" idx="24"/>
          </p:nvPr>
        </p:nvSpPr>
        <p:spPr>
          <a:xfrm>
            <a:off x="6184200" y="2363493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15"/>
          <p:cNvSpPr>
            <a:spLocks noGrp="1"/>
          </p:cNvSpPr>
          <p:nvPr>
            <p:ph type="pic" idx="25"/>
          </p:nvPr>
        </p:nvSpPr>
        <p:spPr>
          <a:xfrm>
            <a:off x="2338275" y="4622391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15"/>
          <p:cNvSpPr>
            <a:spLocks noGrp="1"/>
          </p:cNvSpPr>
          <p:nvPr>
            <p:ph type="pic" idx="26"/>
          </p:nvPr>
        </p:nvSpPr>
        <p:spPr>
          <a:xfrm>
            <a:off x="4895441" y="4622391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5"/>
          <p:cNvSpPr>
            <a:spLocks noGrp="1"/>
          </p:cNvSpPr>
          <p:nvPr>
            <p:ph type="pic" idx="27"/>
          </p:nvPr>
        </p:nvSpPr>
        <p:spPr>
          <a:xfrm>
            <a:off x="7452607" y="4623114"/>
            <a:ext cx="617400" cy="6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6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800100" marR="0" lvl="1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257300" marR="0" lvl="2" indent="-3429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6002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057400" marR="0" lvl="4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5146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WOT Analysis">
  <p:cSld name="SWOT Analysi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6"/>
          <p:cNvSpPr/>
          <p:nvPr/>
        </p:nvSpPr>
        <p:spPr>
          <a:xfrm>
            <a:off x="3467095" y="2677425"/>
            <a:ext cx="1053300" cy="10533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6"/>
          <p:cNvSpPr/>
          <p:nvPr/>
        </p:nvSpPr>
        <p:spPr>
          <a:xfrm>
            <a:off x="4590671" y="2677425"/>
            <a:ext cx="1053300" cy="1053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6"/>
          <p:cNvSpPr/>
          <p:nvPr/>
        </p:nvSpPr>
        <p:spPr>
          <a:xfrm>
            <a:off x="3497723" y="3786060"/>
            <a:ext cx="1053300" cy="10533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6"/>
          <p:cNvSpPr/>
          <p:nvPr/>
        </p:nvSpPr>
        <p:spPr>
          <a:xfrm>
            <a:off x="4621299" y="3786060"/>
            <a:ext cx="1053300" cy="1053300"/>
          </a:xfrm>
          <a:prstGeom prst="roundRect">
            <a:avLst>
              <a:gd name="adj" fmla="val 16667"/>
            </a:avLst>
          </a:prstGeom>
          <a:solidFill>
            <a:srgbClr val="8781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85963" y="3995409"/>
            <a:ext cx="484200" cy="48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2117" y="3984178"/>
            <a:ext cx="477300" cy="47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92365" y="2944564"/>
            <a:ext cx="447000" cy="5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66218" y="2858103"/>
            <a:ext cx="504000" cy="5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"/>
          <p:cNvSpPr txBox="1">
            <a:spLocks noGrp="1"/>
          </p:cNvSpPr>
          <p:nvPr>
            <p:ph type="body" idx="1"/>
          </p:nvPr>
        </p:nvSpPr>
        <p:spPr>
          <a:xfrm>
            <a:off x="904958" y="1777145"/>
            <a:ext cx="24762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6"/>
          <p:cNvSpPr txBox="1"/>
          <p:nvPr/>
        </p:nvSpPr>
        <p:spPr>
          <a:xfrm>
            <a:off x="904958" y="3355084"/>
            <a:ext cx="247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STRENGTHS</a:t>
            </a:r>
            <a:endParaRPr sz="1800">
              <a:solidFill>
                <a:srgbClr val="CB2F26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74" name="Google Shape;174;p16"/>
          <p:cNvSpPr txBox="1">
            <a:spLocks noGrp="1"/>
          </p:cNvSpPr>
          <p:nvPr>
            <p:ph type="body" idx="2"/>
          </p:nvPr>
        </p:nvSpPr>
        <p:spPr>
          <a:xfrm>
            <a:off x="904958" y="4136982"/>
            <a:ext cx="2476200" cy="1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5" name="Google Shape;175;p16"/>
          <p:cNvSpPr txBox="1"/>
          <p:nvPr/>
        </p:nvSpPr>
        <p:spPr>
          <a:xfrm>
            <a:off x="904958" y="3767650"/>
            <a:ext cx="247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3B282B"/>
                </a:solidFill>
                <a:latin typeface="Asap"/>
                <a:ea typeface="Asap"/>
                <a:cs typeface="Asap"/>
                <a:sym typeface="Asap"/>
              </a:rPr>
              <a:t>OPPORTUNITIES</a:t>
            </a:r>
            <a:endParaRPr sz="1800">
              <a:solidFill>
                <a:srgbClr val="3B282B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76" name="Google Shape;176;p16"/>
          <p:cNvSpPr txBox="1">
            <a:spLocks noGrp="1"/>
          </p:cNvSpPr>
          <p:nvPr>
            <p:ph type="body" idx="3"/>
          </p:nvPr>
        </p:nvSpPr>
        <p:spPr>
          <a:xfrm>
            <a:off x="5758042" y="1777145"/>
            <a:ext cx="2476200" cy="1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16"/>
          <p:cNvSpPr txBox="1"/>
          <p:nvPr/>
        </p:nvSpPr>
        <p:spPr>
          <a:xfrm>
            <a:off x="5758042" y="3347728"/>
            <a:ext cx="247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WEAKNESSES</a:t>
            </a:r>
            <a:endParaRPr sz="1800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78" name="Google Shape;178;p16"/>
          <p:cNvSpPr txBox="1">
            <a:spLocks noGrp="1"/>
          </p:cNvSpPr>
          <p:nvPr>
            <p:ph type="body" idx="4"/>
          </p:nvPr>
        </p:nvSpPr>
        <p:spPr>
          <a:xfrm>
            <a:off x="5758042" y="4145538"/>
            <a:ext cx="2476200" cy="1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6"/>
          <p:cNvSpPr txBox="1"/>
          <p:nvPr/>
        </p:nvSpPr>
        <p:spPr>
          <a:xfrm>
            <a:off x="5758042" y="3776206"/>
            <a:ext cx="247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878141"/>
                </a:solidFill>
                <a:latin typeface="Asap"/>
                <a:ea typeface="Asap"/>
                <a:cs typeface="Asap"/>
                <a:sym typeface="Asap"/>
              </a:rPr>
              <a:t>THREATS</a:t>
            </a:r>
            <a:endParaRPr sz="1800">
              <a:solidFill>
                <a:srgbClr val="878141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80" name="Google Shape;180;p16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s&amp;Cons">
  <p:cSld name="Pros&amp;Con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3" name="Google Shape;183;p17"/>
          <p:cNvSpPr/>
          <p:nvPr/>
        </p:nvSpPr>
        <p:spPr>
          <a:xfrm>
            <a:off x="5605685" y="2100579"/>
            <a:ext cx="2592600" cy="1103700"/>
          </a:xfrm>
          <a:prstGeom prst="homePlate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7"/>
          <p:cNvSpPr/>
          <p:nvPr/>
        </p:nvSpPr>
        <p:spPr>
          <a:xfrm rot="10800000">
            <a:off x="956026" y="2100317"/>
            <a:ext cx="2559600" cy="1103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3573684" y="2100579"/>
            <a:ext cx="1974000" cy="110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7"/>
          <p:cNvSpPr txBox="1">
            <a:spLocks noGrp="1"/>
          </p:cNvSpPr>
          <p:nvPr>
            <p:ph type="body" idx="1"/>
          </p:nvPr>
        </p:nvSpPr>
        <p:spPr>
          <a:xfrm>
            <a:off x="3573684" y="2099848"/>
            <a:ext cx="19740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2005461" y="2390688"/>
            <a:ext cx="1248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EAE8D5"/>
                </a:solidFill>
                <a:latin typeface="Calibri"/>
                <a:ea typeface="Calibri"/>
                <a:cs typeface="Calibri"/>
                <a:sym typeface="Calibri"/>
              </a:rPr>
              <a:t>CONS</a:t>
            </a:r>
            <a:endParaRPr sz="2800">
              <a:solidFill>
                <a:srgbClr val="EAE8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5830181" y="2390688"/>
            <a:ext cx="1248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EAE8D5"/>
                </a:solidFill>
                <a:latin typeface="Calibri"/>
                <a:ea typeface="Calibri"/>
                <a:cs typeface="Calibri"/>
                <a:sym typeface="Calibri"/>
              </a:rPr>
              <a:t>PROS</a:t>
            </a:r>
            <a:endParaRPr sz="2800">
              <a:solidFill>
                <a:srgbClr val="EAE8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7"/>
          <p:cNvSpPr txBox="1">
            <a:spLocks noGrp="1"/>
          </p:cNvSpPr>
          <p:nvPr>
            <p:ph type="body" idx="2"/>
          </p:nvPr>
        </p:nvSpPr>
        <p:spPr>
          <a:xfrm>
            <a:off x="1085163" y="3276991"/>
            <a:ext cx="2430600" cy="2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17"/>
          <p:cNvSpPr txBox="1">
            <a:spLocks noGrp="1"/>
          </p:cNvSpPr>
          <p:nvPr>
            <p:ph type="body" idx="3"/>
          </p:nvPr>
        </p:nvSpPr>
        <p:spPr>
          <a:xfrm>
            <a:off x="5605685" y="3276991"/>
            <a:ext cx="2430600" cy="28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3B282B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228600" algn="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FFF8-12E6-4156-8C7B-991683AE825A}" type="datetimeFigureOut">
              <a:rPr lang="en-CA" smtClean="0"/>
              <a:t>2018-12-05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 smtClean="0"/>
              <a:t>Centar za mirovne studije 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r-HR" dirty="0" smtClean="0"/>
              <a:t>Geometar  (Ne)jednakosti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606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837080" y="6454561"/>
            <a:ext cx="5812200" cy="2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sap"/>
              <a:buNone/>
            </a:pPr>
            <a:r>
              <a:rPr lang="en-GB" sz="8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www.commonfare.net | info@commonfare.net| facebook.com/Commonfare | #commonfare</a:t>
            </a:r>
            <a:endParaRPr sz="800" b="0" i="0" u="none" strike="noStrike" cap="none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952530" y="864260"/>
            <a:ext cx="73935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952530" y="1563721"/>
            <a:ext cx="7393500" cy="44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42776C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marR="0" lvl="1" indent="-3175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marR="0" lvl="3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6225993" y="6454561"/>
            <a:ext cx="2164200" cy="2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rPr>
              <a:t>H2020-ICT2015/687922</a:t>
            </a:r>
            <a:endParaRPr sz="800" b="0" i="0" u="none" strike="noStrike" cap="none">
              <a:solidFill>
                <a:srgbClr val="42776C"/>
              </a:solidFill>
              <a:latin typeface="Asap"/>
              <a:ea typeface="Asap"/>
              <a:cs typeface="Asap"/>
              <a:sym typeface="Asap"/>
            </a:endParaRPr>
          </a:p>
        </p:txBody>
      </p:sp>
      <p:pic>
        <p:nvPicPr>
          <p:cNvPr id="10" name="Google Shape;10;p1" descr="CFicon_red.ai"/>
          <p:cNvPicPr preferRelativeResize="0"/>
          <p:nvPr/>
        </p:nvPicPr>
        <p:blipFill rotWithShape="1">
          <a:blip r:embed="rId19">
            <a:alphaModFix/>
          </a:blip>
          <a:srcRect l="-1767" t="-1" r="28313" b="-1468"/>
          <a:stretch/>
        </p:blipFill>
        <p:spPr>
          <a:xfrm>
            <a:off x="7646645" y="-45180"/>
            <a:ext cx="1497300" cy="300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1;p1"/>
          <p:cNvCxnSpPr/>
          <p:nvPr/>
        </p:nvCxnSpPr>
        <p:spPr>
          <a:xfrm>
            <a:off x="952530" y="6384636"/>
            <a:ext cx="73935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ot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1592004"/>
            <a:ext cx="9144000" cy="303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 descr="CFicon_red.png"/>
          <p:cNvPicPr preferRelativeResize="0"/>
          <p:nvPr/>
        </p:nvPicPr>
        <p:blipFill rotWithShape="1">
          <a:blip r:embed="rId4">
            <a:alphaModFix/>
          </a:blip>
          <a:srcRect t="20070" r="32917" b="12215"/>
          <a:stretch/>
        </p:blipFill>
        <p:spPr>
          <a:xfrm>
            <a:off x="4490050" y="0"/>
            <a:ext cx="465394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8"/>
          <p:cNvSpPr txBox="1"/>
          <p:nvPr/>
        </p:nvSpPr>
        <p:spPr>
          <a:xfrm>
            <a:off x="399625" y="4730750"/>
            <a:ext cx="5331000" cy="6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4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Precarious</a:t>
            </a:r>
            <a:r>
              <a:rPr lang="hr-HR" sz="24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24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employment</a:t>
            </a:r>
            <a:r>
              <a:rPr lang="hr-HR" sz="24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24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in</a:t>
            </a:r>
            <a:r>
              <a:rPr lang="hr-HR" sz="24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24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Croatia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Results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ofresearch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undertaken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for PIE News –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Poverty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,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Income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,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and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hr-HR" sz="1200" dirty="0" err="1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Employment</a:t>
            </a:r>
            <a:r>
              <a:rPr lang="hr-HR" sz="1200" dirty="0" smtClean="0">
                <a:solidFill>
                  <a:srgbClr val="CB2F26"/>
                </a:solidFill>
                <a:latin typeface="Asap"/>
                <a:ea typeface="Asap"/>
                <a:cs typeface="Asap"/>
                <a:sym typeface="Asap"/>
              </a:rPr>
              <a:t> News (H2020-ICT.2015).</a:t>
            </a:r>
            <a:endParaRPr sz="1200" dirty="0">
              <a:solidFill>
                <a:srgbClr val="CB2F26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198" name="Google Shape;198;p18"/>
          <p:cNvSpPr txBox="1"/>
          <p:nvPr/>
        </p:nvSpPr>
        <p:spPr>
          <a:xfrm>
            <a:off x="399625" y="5764204"/>
            <a:ext cx="53310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 smtClean="0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rPr>
              <a:t>Maja Plei</a:t>
            </a:r>
            <a:r>
              <a:rPr lang="hr-HR" sz="1600" dirty="0" smtClean="0">
                <a:solidFill>
                  <a:srgbClr val="42776C"/>
                </a:solidFill>
                <a:latin typeface="Asap"/>
                <a:ea typeface="Asap"/>
                <a:cs typeface="Asap"/>
                <a:sym typeface="Asap"/>
              </a:rPr>
              <a:t>ć, Centar za mirovne studije</a:t>
            </a:r>
            <a:endParaRPr sz="1600" dirty="0"/>
          </a:p>
        </p:txBody>
      </p:sp>
      <p:pic>
        <p:nvPicPr>
          <p:cNvPr id="200" name="Google Shape;200;p18" descr="CFlogo_fullcolo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8025" y="362382"/>
            <a:ext cx="4653955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242369">
            <a:off x="4904245" y="207201"/>
            <a:ext cx="1550036" cy="15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231916"/>
            <a:ext cx="6768753" cy="540900"/>
          </a:xfrm>
        </p:spPr>
        <p:txBody>
          <a:bodyPr>
            <a:normAutofit fontScale="90000"/>
          </a:bodyPr>
          <a:lstStyle/>
          <a:p>
            <a:pPr algn="ctr"/>
            <a:r>
              <a:rPr lang="hr-HR" sz="2000" dirty="0" smtClean="0"/>
              <a:t>Gini </a:t>
            </a:r>
            <a:r>
              <a:rPr lang="hr-HR" sz="2000" dirty="0" err="1" smtClean="0"/>
              <a:t>coefficient</a:t>
            </a:r>
            <a:r>
              <a:rPr lang="hr-HR" sz="2000" dirty="0" smtClean="0"/>
              <a:t>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equivalized</a:t>
            </a:r>
            <a:r>
              <a:rPr lang="hr-HR" sz="2000" dirty="0" smtClean="0"/>
              <a:t> </a:t>
            </a:r>
            <a:r>
              <a:rPr lang="hr-HR" sz="2000" dirty="0" err="1" smtClean="0"/>
              <a:t>disposable</a:t>
            </a:r>
            <a:r>
              <a:rPr lang="hr-HR" sz="2000" dirty="0" smtClean="0"/>
              <a:t> </a:t>
            </a:r>
            <a:r>
              <a:rPr lang="hr-HR" sz="2000" dirty="0" err="1" smtClean="0"/>
              <a:t>income</a:t>
            </a:r>
            <a:r>
              <a:rPr lang="hr-HR" sz="2000" dirty="0" smtClean="0"/>
              <a:t>, </a:t>
            </a:r>
            <a:br>
              <a:rPr lang="hr-HR" sz="2000" dirty="0" smtClean="0"/>
            </a:br>
            <a:r>
              <a:rPr lang="hr-HR" sz="2000" dirty="0" smtClean="0"/>
              <a:t>Croatia </a:t>
            </a:r>
            <a:r>
              <a:rPr lang="hr-HR" sz="2000" dirty="0" err="1" smtClean="0"/>
              <a:t>and</a:t>
            </a:r>
            <a:r>
              <a:rPr lang="hr-HR" sz="2000" dirty="0" smtClean="0"/>
              <a:t> EU, 1987 – 2017</a:t>
            </a:r>
            <a:endParaRPr lang="en-US" sz="2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39259"/>
              </p:ext>
            </p:extLst>
          </p:nvPr>
        </p:nvGraphicFramePr>
        <p:xfrm>
          <a:off x="1043608" y="1952836"/>
          <a:ext cx="6768753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43608" y="5589240"/>
            <a:ext cx="6912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err="1" smtClean="0"/>
              <a:t>Source</a:t>
            </a:r>
            <a:r>
              <a:rPr lang="hr-HR" sz="1000" dirty="0" smtClean="0"/>
              <a:t>: </a:t>
            </a:r>
            <a:r>
              <a:rPr lang="hr-HR" sz="1000" dirty="0"/>
              <a:t>CMS. Geometar nejednakosti, </a:t>
            </a:r>
            <a:r>
              <a:rPr lang="hr-HR" sz="1000" dirty="0" err="1"/>
              <a:t>based</a:t>
            </a:r>
            <a:r>
              <a:rPr lang="hr-HR" sz="1000" dirty="0"/>
              <a:t> on </a:t>
            </a:r>
            <a:r>
              <a:rPr lang="hr-HR" sz="1000" dirty="0" smtClean="0"/>
              <a:t>data for Croatia </a:t>
            </a:r>
            <a:r>
              <a:rPr lang="hr-HR" sz="1000" dirty="0" err="1"/>
              <a:t>from</a:t>
            </a:r>
            <a:r>
              <a:rPr lang="hr-HR" sz="1000" dirty="0"/>
              <a:t> </a:t>
            </a:r>
            <a:r>
              <a:rPr lang="hr-HR" sz="1000" dirty="0" err="1"/>
              <a:t>Eurostat</a:t>
            </a:r>
            <a:r>
              <a:rPr lang="hr-HR" sz="1000" dirty="0"/>
              <a:t> SILC 2017, World Bank </a:t>
            </a:r>
            <a:r>
              <a:rPr lang="hr-HR" sz="1000" dirty="0" err="1"/>
              <a:t>Develoment</a:t>
            </a:r>
            <a:r>
              <a:rPr lang="hr-HR" sz="1000" dirty="0"/>
              <a:t> </a:t>
            </a:r>
            <a:r>
              <a:rPr lang="hr-HR" sz="1000" dirty="0" err="1"/>
              <a:t>Indicators</a:t>
            </a:r>
            <a:r>
              <a:rPr lang="hr-HR" sz="1000" dirty="0"/>
              <a:t> 2011, UN </a:t>
            </a:r>
            <a:r>
              <a:rPr lang="hr-HR" sz="1000" dirty="0" err="1"/>
              <a:t>Rutkowski</a:t>
            </a:r>
            <a:r>
              <a:rPr lang="hr-HR" sz="1000" dirty="0"/>
              <a:t> </a:t>
            </a:r>
            <a:r>
              <a:rPr lang="hr-HR" sz="1000" dirty="0" smtClean="0"/>
              <a:t>1996; dana for </a:t>
            </a:r>
            <a:r>
              <a:rPr lang="hr-HR" sz="1000" dirty="0" err="1" smtClean="0"/>
              <a:t>EU:Breugel</a:t>
            </a:r>
            <a:r>
              <a:rPr lang="hr-HR" sz="1000" dirty="0" smtClean="0"/>
              <a:t> </a:t>
            </a:r>
            <a:r>
              <a:rPr lang="hr-HR" sz="1000" dirty="0" err="1" smtClean="0"/>
              <a:t>dataset</a:t>
            </a:r>
            <a:r>
              <a:rPr lang="hr-HR" sz="1000" dirty="0" smtClean="0"/>
              <a:t>, 2018; </a:t>
            </a:r>
            <a:r>
              <a:rPr lang="hr-HR" sz="1000" dirty="0" err="1"/>
              <a:t>E</a:t>
            </a:r>
            <a:r>
              <a:rPr lang="hr-HR" sz="1000" dirty="0" err="1" smtClean="0"/>
              <a:t>urostat</a:t>
            </a:r>
            <a:r>
              <a:rPr lang="hr-HR" sz="1000" dirty="0" smtClean="0"/>
              <a:t> 2018 </a:t>
            </a:r>
            <a:endParaRPr lang="en-US" sz="1000" dirty="0"/>
          </a:p>
        </p:txBody>
      </p:sp>
      <p:pic>
        <p:nvPicPr>
          <p:cNvPr id="5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512" y="-27384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879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7999" y="-27384"/>
            <a:ext cx="4948031" cy="110431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8083312"/>
              </p:ext>
            </p:extLst>
          </p:nvPr>
        </p:nvGraphicFramePr>
        <p:xfrm>
          <a:off x="1043608" y="1772816"/>
          <a:ext cx="6621959" cy="3876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4377" y="5733256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err="1" smtClean="0"/>
              <a:t>Source</a:t>
            </a:r>
            <a:r>
              <a:rPr lang="hr-HR" sz="1000" dirty="0" smtClean="0"/>
              <a:t>: DZS, WB, „Hrvatska ocjena siromaštva za mala područja temeljem potrošnje, 2016.</a:t>
            </a:r>
            <a:endParaRPr lang="en-US" sz="1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438800" cy="648072"/>
          </a:xfrm>
        </p:spPr>
        <p:txBody>
          <a:bodyPr/>
          <a:lstStyle/>
          <a:p>
            <a:r>
              <a:rPr lang="hr-HR" sz="2000" dirty="0" smtClean="0"/>
              <a:t>At </a:t>
            </a:r>
            <a:r>
              <a:rPr lang="hr-HR" sz="2000" dirty="0" err="1" smtClean="0"/>
              <a:t>risk</a:t>
            </a:r>
            <a:r>
              <a:rPr lang="hr-HR" sz="2000" dirty="0" smtClean="0"/>
              <a:t>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poverty</a:t>
            </a:r>
            <a:r>
              <a:rPr lang="hr-HR" sz="2000" dirty="0" smtClean="0"/>
              <a:t> rate </a:t>
            </a:r>
            <a:r>
              <a:rPr lang="hr-HR" sz="2000" dirty="0" err="1" smtClean="0"/>
              <a:t>in</a:t>
            </a:r>
            <a:r>
              <a:rPr lang="hr-HR" sz="2000" dirty="0" smtClean="0"/>
              <a:t> Croatia, </a:t>
            </a:r>
            <a:r>
              <a:rPr lang="hr-HR" sz="2000" dirty="0" err="1" smtClean="0"/>
              <a:t>by</a:t>
            </a:r>
            <a:r>
              <a:rPr lang="hr-HR" sz="2000" dirty="0" smtClean="0"/>
              <a:t> </a:t>
            </a:r>
            <a:r>
              <a:rPr lang="hr-HR" sz="2000" dirty="0" err="1" smtClean="0"/>
              <a:t>county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193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943884"/>
            <a:ext cx="7393500" cy="540900"/>
          </a:xfrm>
        </p:spPr>
        <p:txBody>
          <a:bodyPr/>
          <a:lstStyle/>
          <a:p>
            <a:r>
              <a:rPr lang="hr-HR" dirty="0" err="1" smtClean="0"/>
              <a:t>Registered</a:t>
            </a:r>
            <a:r>
              <a:rPr lang="hr-HR" dirty="0" smtClean="0"/>
              <a:t> </a:t>
            </a:r>
            <a:r>
              <a:rPr lang="hr-HR" dirty="0" err="1" smtClean="0"/>
              <a:t>unemployment</a:t>
            </a:r>
            <a:r>
              <a:rPr lang="hr-HR" dirty="0" smtClean="0"/>
              <a:t> rate, </a:t>
            </a: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county</a:t>
            </a:r>
            <a:r>
              <a:rPr lang="hr-HR" dirty="0" smtClean="0"/>
              <a:t>, 2017</a:t>
            </a:r>
            <a:endParaRPr lang="en-US" dirty="0"/>
          </a:p>
        </p:txBody>
      </p:sp>
      <p:pic>
        <p:nvPicPr>
          <p:cNvPr id="4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6512" y="-27384"/>
            <a:ext cx="4948031" cy="110431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4223458"/>
              </p:ext>
            </p:extLst>
          </p:nvPr>
        </p:nvGraphicFramePr>
        <p:xfrm>
          <a:off x="1367644" y="1916832"/>
          <a:ext cx="612068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5661248"/>
            <a:ext cx="6336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000" dirty="0" err="1" smtClean="0"/>
              <a:t>Source</a:t>
            </a:r>
            <a:r>
              <a:rPr lang="hr-HR" sz="1000" dirty="0" smtClean="0"/>
              <a:t>: Croatian </a:t>
            </a:r>
            <a:r>
              <a:rPr lang="hr-HR" sz="1000" dirty="0" err="1" smtClean="0"/>
              <a:t>bureau</a:t>
            </a:r>
            <a:r>
              <a:rPr lang="hr-HR" sz="1000" dirty="0" smtClean="0"/>
              <a:t> </a:t>
            </a:r>
            <a:r>
              <a:rPr lang="hr-HR" sz="1000" dirty="0" err="1" smtClean="0"/>
              <a:t>of</a:t>
            </a:r>
            <a:r>
              <a:rPr lang="hr-HR" sz="1000" dirty="0" smtClean="0"/>
              <a:t> </a:t>
            </a:r>
            <a:r>
              <a:rPr lang="hr-HR" sz="1000" dirty="0" err="1" smtClean="0"/>
              <a:t>statistics</a:t>
            </a:r>
            <a:r>
              <a:rPr lang="hr-HR" sz="1000" dirty="0" smtClean="0"/>
              <a:t>, „zaposlenost i plaće”, 2018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5490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733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526829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7" y="1114263"/>
            <a:ext cx="7438800" cy="925109"/>
          </a:xfrm>
        </p:spPr>
        <p:txBody>
          <a:bodyPr/>
          <a:lstStyle/>
          <a:p>
            <a:r>
              <a:rPr lang="hr-HR" sz="2000" dirty="0" err="1" smtClean="0"/>
              <a:t>Precarious</a:t>
            </a:r>
            <a:r>
              <a:rPr lang="hr-HR" sz="2000" dirty="0" smtClean="0"/>
              <a:t> </a:t>
            </a:r>
            <a:r>
              <a:rPr lang="hr-HR" sz="2000" dirty="0" err="1" smtClean="0"/>
              <a:t>employment</a:t>
            </a:r>
            <a:r>
              <a:rPr lang="hr-HR" sz="2000" dirty="0" smtClean="0"/>
              <a:t> as % </a:t>
            </a:r>
            <a:r>
              <a:rPr lang="hr-HR" sz="2000" dirty="0" err="1" smtClean="0"/>
              <a:t>of</a:t>
            </a:r>
            <a:r>
              <a:rPr lang="hr-HR" sz="2000" dirty="0" smtClean="0"/>
              <a:t> total </a:t>
            </a:r>
            <a:r>
              <a:rPr lang="hr-HR" sz="2000" dirty="0" err="1" smtClean="0"/>
              <a:t>employment</a:t>
            </a:r>
            <a:r>
              <a:rPr lang="hr-HR" sz="2000" dirty="0" smtClean="0"/>
              <a:t>,</a:t>
            </a:r>
            <a:br>
              <a:rPr lang="hr-HR" sz="2000" dirty="0" smtClean="0"/>
            </a:br>
            <a:r>
              <a:rPr lang="hr-HR" sz="2000" dirty="0" err="1" smtClean="0"/>
              <a:t>Eurostat</a:t>
            </a:r>
            <a:r>
              <a:rPr lang="hr-HR" sz="2000" dirty="0" smtClean="0"/>
              <a:t> </a:t>
            </a:r>
            <a:r>
              <a:rPr lang="hr-HR" sz="2000" dirty="0" err="1" smtClean="0"/>
              <a:t>old</a:t>
            </a:r>
            <a:r>
              <a:rPr lang="hr-HR" sz="2000" dirty="0" smtClean="0"/>
              <a:t> </a:t>
            </a:r>
            <a:r>
              <a:rPr lang="hr-HR" sz="2000" dirty="0" err="1" smtClean="0"/>
              <a:t>definition</a:t>
            </a:r>
            <a:r>
              <a:rPr lang="hr-HR" sz="2000" dirty="0" smtClean="0"/>
              <a:t>, </a:t>
            </a:r>
            <a:r>
              <a:rPr lang="hr-HR" sz="2000" dirty="0" err="1" smtClean="0"/>
              <a:t>select</a:t>
            </a:r>
            <a:r>
              <a:rPr lang="hr-HR" sz="2000" dirty="0" smtClean="0"/>
              <a:t> EU </a:t>
            </a:r>
            <a:r>
              <a:rPr lang="hr-HR" sz="2000" dirty="0" err="1" smtClean="0"/>
              <a:t>countries</a:t>
            </a:r>
            <a:r>
              <a:rPr lang="hr-HR" sz="2000" dirty="0" smtClean="0"/>
              <a:t>, 2002-2015</a:t>
            </a:r>
            <a:endParaRPr lang="en-US" sz="20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308620"/>
              </p:ext>
            </p:extLst>
          </p:nvPr>
        </p:nvGraphicFramePr>
        <p:xfrm>
          <a:off x="1378631" y="2168048"/>
          <a:ext cx="6048673" cy="3395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59632" y="5805264"/>
            <a:ext cx="6135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Source: Eurostat Precarious employment by sex, age and NACE Rev. 2 activity [</a:t>
            </a:r>
            <a:r>
              <a:rPr lang="en-CA" sz="1000" dirty="0" smtClean="0"/>
              <a:t>lfsa_qoe_4ax1r</a:t>
            </a:r>
            <a:r>
              <a:rPr lang="hr-HR" sz="1000" dirty="0" smtClean="0"/>
              <a:t>1</a:t>
            </a:r>
            <a:r>
              <a:rPr lang="en-CA" sz="1000" dirty="0" smtClean="0"/>
              <a:t>]</a:t>
            </a:r>
            <a:r>
              <a:rPr lang="hr-HR" sz="1000" dirty="0" smtClean="0"/>
              <a:t>, 2018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7663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30" y="1303924"/>
            <a:ext cx="7393500" cy="540900"/>
          </a:xfrm>
        </p:spPr>
        <p:txBody>
          <a:bodyPr/>
          <a:lstStyle/>
          <a:p>
            <a:pPr algn="ctr"/>
            <a:r>
              <a:rPr lang="hr-HR" sz="2000" dirty="0" err="1" smtClean="0"/>
              <a:t>Precarious</a:t>
            </a:r>
            <a:r>
              <a:rPr lang="hr-HR" sz="2000" dirty="0" smtClean="0"/>
              <a:t> </a:t>
            </a:r>
            <a:r>
              <a:rPr lang="hr-HR" sz="2000" dirty="0" err="1" smtClean="0"/>
              <a:t>employment</a:t>
            </a:r>
            <a:r>
              <a:rPr lang="hr-HR" sz="2000" dirty="0" smtClean="0"/>
              <a:t> as % </a:t>
            </a:r>
            <a:r>
              <a:rPr lang="hr-HR" sz="2000" dirty="0" err="1" smtClean="0"/>
              <a:t>of</a:t>
            </a:r>
            <a:r>
              <a:rPr lang="hr-HR" sz="2000" dirty="0" smtClean="0"/>
              <a:t> total </a:t>
            </a:r>
            <a:r>
              <a:rPr lang="hr-HR" sz="2000" dirty="0" err="1" smtClean="0"/>
              <a:t>employment</a:t>
            </a:r>
            <a:r>
              <a:rPr lang="hr-HR" sz="2000" dirty="0" smtClean="0"/>
              <a:t>,</a:t>
            </a:r>
            <a:br>
              <a:rPr lang="hr-HR" sz="2000" dirty="0" smtClean="0"/>
            </a:br>
            <a:r>
              <a:rPr lang="hr-HR" sz="2000" dirty="0" err="1" smtClean="0"/>
              <a:t>Eurostat</a:t>
            </a:r>
            <a:r>
              <a:rPr lang="hr-HR" sz="2000" dirty="0" smtClean="0"/>
              <a:t> </a:t>
            </a:r>
            <a:r>
              <a:rPr lang="hr-HR" sz="2000" dirty="0" err="1" smtClean="0"/>
              <a:t>new</a:t>
            </a:r>
            <a:r>
              <a:rPr lang="hr-HR" sz="2000" dirty="0" smtClean="0"/>
              <a:t> </a:t>
            </a:r>
            <a:r>
              <a:rPr lang="hr-HR" sz="2000" dirty="0" err="1" smtClean="0"/>
              <a:t>definition</a:t>
            </a:r>
            <a:r>
              <a:rPr lang="hr-HR" sz="2000" dirty="0" smtClean="0"/>
              <a:t>, </a:t>
            </a:r>
            <a:r>
              <a:rPr lang="hr-HR" sz="2000" dirty="0" err="1" smtClean="0"/>
              <a:t>select</a:t>
            </a:r>
            <a:r>
              <a:rPr lang="hr-HR" sz="2000" dirty="0" smtClean="0"/>
              <a:t> EU </a:t>
            </a:r>
            <a:r>
              <a:rPr lang="hr-HR" sz="2000" dirty="0" err="1" smtClean="0"/>
              <a:t>countries</a:t>
            </a:r>
            <a:r>
              <a:rPr lang="hr-HR" sz="2000" dirty="0" smtClean="0"/>
              <a:t>, 2008-2016</a:t>
            </a:r>
            <a:endParaRPr lang="en-US" sz="2000" dirty="0"/>
          </a:p>
        </p:txBody>
      </p:sp>
      <p:pic>
        <p:nvPicPr>
          <p:cNvPr id="4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5991" y="20427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624944" y="5672547"/>
            <a:ext cx="61350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/>
              <a:t>Source: Eurostat Precarious employment by sex, age and NACE Rev. 2 activity [lfsa_qoe_4ax1r2</a:t>
            </a:r>
            <a:r>
              <a:rPr lang="en-CA" sz="1000" dirty="0" smtClean="0"/>
              <a:t>]</a:t>
            </a:r>
            <a:r>
              <a:rPr lang="hr-HR" sz="1000" dirty="0" smtClean="0"/>
              <a:t>, 2018</a:t>
            </a:r>
            <a:endParaRPr lang="en-US" sz="1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545952"/>
              </p:ext>
            </p:extLst>
          </p:nvPr>
        </p:nvGraphicFramePr>
        <p:xfrm>
          <a:off x="1624944" y="2142240"/>
          <a:ext cx="6048672" cy="3356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087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266" y="1538370"/>
            <a:ext cx="7393500" cy="540900"/>
          </a:xfrm>
        </p:spPr>
        <p:txBody>
          <a:bodyPr/>
          <a:lstStyle/>
          <a:p>
            <a:pPr algn="ctr"/>
            <a:r>
              <a:rPr lang="hr-HR" sz="2200" dirty="0" err="1" smtClean="0"/>
              <a:t>Employees</a:t>
            </a:r>
            <a:r>
              <a:rPr lang="hr-HR" sz="2200" dirty="0" smtClean="0"/>
              <a:t> </a:t>
            </a:r>
            <a:r>
              <a:rPr lang="hr-HR" sz="2200" dirty="0" err="1" smtClean="0"/>
              <a:t>with</a:t>
            </a:r>
            <a:r>
              <a:rPr lang="hr-HR" sz="2200" dirty="0" smtClean="0"/>
              <a:t> a </a:t>
            </a:r>
            <a:r>
              <a:rPr lang="hr-HR" sz="2200" dirty="0" err="1" smtClean="0"/>
              <a:t>contract</a:t>
            </a:r>
            <a:r>
              <a:rPr lang="hr-HR" sz="2200" dirty="0" smtClean="0"/>
              <a:t> </a:t>
            </a:r>
            <a:r>
              <a:rPr lang="hr-HR" sz="2200" dirty="0" err="1" smtClean="0"/>
              <a:t>of</a:t>
            </a:r>
            <a:r>
              <a:rPr lang="hr-HR" sz="2200" dirty="0" smtClean="0"/>
              <a:t> </a:t>
            </a:r>
            <a:r>
              <a:rPr lang="hr-HR" sz="2200" dirty="0" err="1" smtClean="0"/>
              <a:t>limited</a:t>
            </a:r>
            <a:r>
              <a:rPr lang="hr-HR" sz="2200" dirty="0" smtClean="0"/>
              <a:t> </a:t>
            </a:r>
            <a:r>
              <a:rPr lang="hr-HR" sz="2200" dirty="0" err="1" smtClean="0"/>
              <a:t>duration</a:t>
            </a:r>
            <a:r>
              <a:rPr lang="hr-HR" sz="2200" dirty="0" smtClean="0"/>
              <a:t>, % </a:t>
            </a:r>
            <a:br>
              <a:rPr lang="hr-HR" sz="2200" dirty="0" smtClean="0"/>
            </a:br>
            <a:r>
              <a:rPr lang="hr-HR" sz="2200" dirty="0" err="1" smtClean="0"/>
              <a:t>of</a:t>
            </a:r>
            <a:r>
              <a:rPr lang="hr-HR" sz="2200" dirty="0" smtClean="0"/>
              <a:t> total </a:t>
            </a:r>
            <a:r>
              <a:rPr lang="hr-HR" sz="2200" dirty="0" err="1" smtClean="0"/>
              <a:t>employees</a:t>
            </a:r>
            <a:r>
              <a:rPr lang="hr-HR" sz="2200" dirty="0" smtClean="0"/>
              <a:t>, </a:t>
            </a:r>
            <a:r>
              <a:rPr lang="hr-HR" sz="2200" dirty="0" err="1" smtClean="0"/>
              <a:t>select</a:t>
            </a:r>
            <a:r>
              <a:rPr lang="hr-HR" sz="2200" dirty="0" smtClean="0"/>
              <a:t> EU </a:t>
            </a:r>
            <a:r>
              <a:rPr lang="hr-HR" sz="2200" dirty="0" err="1" smtClean="0"/>
              <a:t>countries</a:t>
            </a:r>
            <a:r>
              <a:rPr lang="hr-HR" sz="2200" dirty="0" smtClean="0"/>
              <a:t>, 2006- 2017</a:t>
            </a: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424839"/>
              </p:ext>
            </p:extLst>
          </p:nvPr>
        </p:nvGraphicFramePr>
        <p:xfrm>
          <a:off x="1763688" y="2492896"/>
          <a:ext cx="5904656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512" y="20427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2560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124744"/>
            <a:ext cx="6912768" cy="540900"/>
          </a:xfrm>
        </p:spPr>
        <p:txBody>
          <a:bodyPr/>
          <a:lstStyle/>
          <a:p>
            <a:pPr algn="ctr"/>
            <a:r>
              <a:rPr lang="hr-HR" sz="2200" dirty="0" err="1" smtClean="0"/>
              <a:t>Employees</a:t>
            </a:r>
            <a:r>
              <a:rPr lang="hr-HR" sz="2200" dirty="0" smtClean="0"/>
              <a:t> </a:t>
            </a:r>
            <a:r>
              <a:rPr lang="hr-HR" sz="2200" dirty="0" err="1" smtClean="0"/>
              <a:t>aged</a:t>
            </a:r>
            <a:r>
              <a:rPr lang="hr-HR" sz="2200" dirty="0" smtClean="0"/>
              <a:t> 15-24 </a:t>
            </a:r>
            <a:r>
              <a:rPr lang="hr-HR" sz="2200" dirty="0" err="1" smtClean="0"/>
              <a:t>with</a:t>
            </a:r>
            <a:r>
              <a:rPr lang="hr-HR" sz="2200" dirty="0" smtClean="0"/>
              <a:t> </a:t>
            </a:r>
            <a:r>
              <a:rPr lang="hr-HR" sz="2200" dirty="0" err="1" smtClean="0"/>
              <a:t>contracts</a:t>
            </a:r>
            <a:r>
              <a:rPr lang="hr-HR" sz="2200" dirty="0" smtClean="0"/>
              <a:t> </a:t>
            </a:r>
            <a:r>
              <a:rPr lang="hr-HR" sz="2200" dirty="0" err="1" smtClean="0"/>
              <a:t>of</a:t>
            </a:r>
            <a:r>
              <a:rPr lang="hr-HR" sz="2200" dirty="0" smtClean="0"/>
              <a:t> </a:t>
            </a:r>
            <a:r>
              <a:rPr lang="hr-HR" sz="2200" dirty="0" err="1" smtClean="0"/>
              <a:t>limited</a:t>
            </a:r>
            <a:r>
              <a:rPr lang="hr-HR" sz="2200" dirty="0" smtClean="0"/>
              <a:t> </a:t>
            </a:r>
            <a:r>
              <a:rPr lang="hr-HR" sz="2200" dirty="0" err="1" smtClean="0"/>
              <a:t>duration</a:t>
            </a:r>
            <a:r>
              <a:rPr lang="hr-HR" sz="2200" dirty="0" smtClean="0"/>
              <a:t>, </a:t>
            </a:r>
            <a:r>
              <a:rPr lang="hr-HR" sz="2200" dirty="0" err="1" smtClean="0"/>
              <a:t>select</a:t>
            </a:r>
            <a:r>
              <a:rPr lang="hr-HR" sz="2200" dirty="0" smtClean="0"/>
              <a:t> EU </a:t>
            </a:r>
            <a:r>
              <a:rPr lang="hr-HR" sz="2200" dirty="0" err="1" smtClean="0"/>
              <a:t>countries</a:t>
            </a:r>
            <a:r>
              <a:rPr lang="hr-HR" sz="2200" dirty="0" smtClean="0"/>
              <a:t>, 2006-2017</a:t>
            </a:r>
            <a:endParaRPr lang="en-US" sz="22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3551034"/>
              </p:ext>
            </p:extLst>
          </p:nvPr>
        </p:nvGraphicFramePr>
        <p:xfrm>
          <a:off x="1547664" y="1772816"/>
          <a:ext cx="5976665" cy="3823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512" y="20427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6999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61883"/>
            <a:ext cx="7438800" cy="576064"/>
          </a:xfrm>
        </p:spPr>
        <p:txBody>
          <a:bodyPr/>
          <a:lstStyle/>
          <a:p>
            <a:pPr algn="l"/>
            <a:r>
              <a:rPr lang="hr-HR" dirty="0" err="1" smtClean="0"/>
              <a:t>Qualitative</a:t>
            </a:r>
            <a:r>
              <a:rPr lang="hr-HR" dirty="0" smtClean="0"/>
              <a:t> </a:t>
            </a:r>
            <a:r>
              <a:rPr lang="hr-HR" dirty="0" err="1" smtClean="0"/>
              <a:t>research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young</a:t>
            </a:r>
            <a:r>
              <a:rPr lang="hr-HR" dirty="0" smtClean="0"/>
              <a:t>, </a:t>
            </a:r>
            <a:r>
              <a:rPr lang="hr-HR" dirty="0" err="1" smtClean="0"/>
              <a:t>precarious</a:t>
            </a:r>
            <a:r>
              <a:rPr lang="hr-HR" dirty="0" smtClean="0"/>
              <a:t> </a:t>
            </a:r>
            <a:r>
              <a:rPr lang="hr-HR" dirty="0" err="1" smtClean="0"/>
              <a:t>workers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772816"/>
            <a:ext cx="6552728" cy="432048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N=72, </a:t>
            </a:r>
            <a:r>
              <a:rPr lang="hr-HR" dirty="0" err="1" smtClean="0"/>
              <a:t>qualitative</a:t>
            </a:r>
            <a:r>
              <a:rPr lang="hr-HR" dirty="0" smtClean="0"/>
              <a:t> </a:t>
            </a:r>
            <a:r>
              <a:rPr lang="hr-HR" dirty="0" err="1" smtClean="0"/>
              <a:t>survey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focus</a:t>
            </a:r>
            <a:r>
              <a:rPr lang="hr-HR" dirty="0" smtClean="0"/>
              <a:t> </a:t>
            </a:r>
            <a:r>
              <a:rPr lang="hr-HR" dirty="0" err="1" smtClean="0"/>
              <a:t>groups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Avg</a:t>
            </a:r>
            <a:r>
              <a:rPr lang="hr-HR" dirty="0" smtClean="0"/>
              <a:t>. </a:t>
            </a:r>
            <a:r>
              <a:rPr lang="hr-HR" dirty="0" err="1" smtClean="0"/>
              <a:t>annual</a:t>
            </a:r>
            <a:r>
              <a:rPr lang="hr-HR" dirty="0" smtClean="0"/>
              <a:t> </a:t>
            </a:r>
            <a:r>
              <a:rPr lang="hr-HR" dirty="0" err="1" smtClean="0"/>
              <a:t>gross</a:t>
            </a:r>
            <a:r>
              <a:rPr lang="hr-HR" dirty="0" smtClean="0"/>
              <a:t> </a:t>
            </a:r>
            <a:r>
              <a:rPr lang="hr-HR" dirty="0" err="1" smtClean="0"/>
              <a:t>income</a:t>
            </a:r>
            <a:r>
              <a:rPr lang="hr-HR" dirty="0" smtClean="0"/>
              <a:t> </a:t>
            </a:r>
            <a:r>
              <a:rPr lang="hr-HR" dirty="0" err="1" smtClean="0"/>
              <a:t>between</a:t>
            </a:r>
            <a:r>
              <a:rPr lang="hr-HR" dirty="0" smtClean="0"/>
              <a:t> €</a:t>
            </a:r>
            <a:r>
              <a:rPr lang="hr-HR" dirty="0"/>
              <a:t>5.001</a:t>
            </a:r>
            <a:r>
              <a:rPr lang="hr-HR" dirty="0" smtClean="0"/>
              <a:t>,- 10,000.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In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last</a:t>
            </a:r>
            <a:r>
              <a:rPr lang="hr-HR" dirty="0" smtClean="0"/>
              <a:t> 12 </a:t>
            </a:r>
            <a:r>
              <a:rPr lang="hr-HR" dirty="0" err="1" smtClean="0"/>
              <a:t>months</a:t>
            </a:r>
            <a:r>
              <a:rPr lang="hr-HR" dirty="0" smtClean="0"/>
              <a:t>, </a:t>
            </a:r>
            <a:r>
              <a:rPr lang="hr-HR" dirty="0" err="1" smtClean="0"/>
              <a:t>majority</a:t>
            </a:r>
            <a:r>
              <a:rPr lang="hr-HR" dirty="0" smtClean="0"/>
              <a:t> </a:t>
            </a:r>
            <a:r>
              <a:rPr lang="hr-HR" dirty="0" err="1" smtClean="0"/>
              <a:t>was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able</a:t>
            </a:r>
            <a:r>
              <a:rPr lang="hr-HR" dirty="0" smtClean="0"/>
              <a:t> to </a:t>
            </a:r>
            <a:r>
              <a:rPr lang="hr-HR" dirty="0" err="1" smtClean="0"/>
              <a:t>save</a:t>
            </a:r>
            <a:r>
              <a:rPr lang="hr-HR" dirty="0" smtClean="0"/>
              <a:t>, </a:t>
            </a:r>
            <a:r>
              <a:rPr lang="hr-HR" dirty="0" err="1" smtClean="0"/>
              <a:t>majority</a:t>
            </a:r>
            <a:r>
              <a:rPr lang="hr-HR" dirty="0" smtClean="0"/>
              <a:t> </a:t>
            </a:r>
            <a:r>
              <a:rPr lang="hr-HR" dirty="0" err="1" smtClean="0"/>
              <a:t>experienced</a:t>
            </a:r>
            <a:r>
              <a:rPr lang="hr-HR" dirty="0" smtClean="0"/>
              <a:t> </a:t>
            </a:r>
            <a:r>
              <a:rPr lang="hr-HR" dirty="0" err="1" smtClean="0"/>
              <a:t>sometimes</a:t>
            </a:r>
            <a:r>
              <a:rPr lang="hr-HR" dirty="0" smtClean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frequently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having</a:t>
            </a:r>
            <a:r>
              <a:rPr lang="hr-HR" dirty="0" smtClean="0"/>
              <a:t> </a:t>
            </a:r>
            <a:r>
              <a:rPr lang="hr-HR" dirty="0" err="1" smtClean="0"/>
              <a:t>enough</a:t>
            </a:r>
            <a:r>
              <a:rPr lang="hr-HR" dirty="0" smtClean="0"/>
              <a:t> </a:t>
            </a:r>
            <a:r>
              <a:rPr lang="hr-HR" dirty="0" err="1" smtClean="0"/>
              <a:t>money</a:t>
            </a:r>
            <a:r>
              <a:rPr lang="hr-HR" dirty="0" smtClean="0"/>
              <a:t> to </a:t>
            </a:r>
            <a:r>
              <a:rPr lang="hr-HR" dirty="0" err="1" smtClean="0"/>
              <a:t>buy</a:t>
            </a:r>
            <a:r>
              <a:rPr lang="hr-HR" dirty="0" smtClean="0"/>
              <a:t> </a:t>
            </a:r>
            <a:r>
              <a:rPr lang="hr-HR" dirty="0" err="1" smtClean="0"/>
              <a:t>needed</a:t>
            </a:r>
            <a:r>
              <a:rPr lang="hr-HR" dirty="0" smtClean="0"/>
              <a:t> </a:t>
            </a:r>
            <a:r>
              <a:rPr lang="hr-HR" dirty="0" err="1" smtClean="0"/>
              <a:t>clothing</a:t>
            </a:r>
            <a:r>
              <a:rPr lang="hr-HR" dirty="0" smtClean="0"/>
              <a:t>, to </a:t>
            </a:r>
            <a:r>
              <a:rPr lang="hr-HR" dirty="0" err="1" smtClean="0"/>
              <a:t>pay</a:t>
            </a:r>
            <a:r>
              <a:rPr lang="hr-HR" dirty="0" smtClean="0"/>
              <a:t> for </a:t>
            </a:r>
            <a:r>
              <a:rPr lang="hr-HR" dirty="0" err="1" smtClean="0"/>
              <a:t>travel</a:t>
            </a:r>
            <a:r>
              <a:rPr lang="hr-HR" dirty="0" smtClean="0"/>
              <a:t> </a:t>
            </a:r>
            <a:r>
              <a:rPr lang="hr-HR" dirty="0" err="1" smtClean="0"/>
              <a:t>costs</a:t>
            </a:r>
            <a:r>
              <a:rPr lang="hr-HR" dirty="0" smtClean="0"/>
              <a:t>, to </a:t>
            </a:r>
            <a:r>
              <a:rPr lang="hr-HR" dirty="0" err="1" smtClean="0"/>
              <a:t>pay</a:t>
            </a:r>
            <a:r>
              <a:rPr lang="hr-HR" dirty="0" smtClean="0"/>
              <a:t> for </a:t>
            </a:r>
            <a:r>
              <a:rPr lang="hr-HR" dirty="0" err="1" smtClean="0"/>
              <a:t>utilities</a:t>
            </a:r>
            <a:r>
              <a:rPr lang="hr-HR" dirty="0" smtClean="0"/>
              <a:t>, to </a:t>
            </a:r>
            <a:r>
              <a:rPr lang="hr-HR" dirty="0" err="1" smtClean="0"/>
              <a:t>pay</a:t>
            </a:r>
            <a:r>
              <a:rPr lang="hr-HR" dirty="0" smtClean="0"/>
              <a:t> for a </a:t>
            </a:r>
            <a:r>
              <a:rPr lang="hr-HR" dirty="0" err="1" smtClean="0"/>
              <a:t>cultural</a:t>
            </a:r>
            <a:r>
              <a:rPr lang="hr-HR" dirty="0" smtClean="0"/>
              <a:t> event, to </a:t>
            </a:r>
            <a:r>
              <a:rPr lang="hr-HR" dirty="0" err="1" smtClean="0"/>
              <a:t>go</a:t>
            </a:r>
            <a:r>
              <a:rPr lang="hr-HR" dirty="0" smtClean="0"/>
              <a:t> to a </a:t>
            </a:r>
            <a:r>
              <a:rPr lang="hr-HR" dirty="0" err="1" smtClean="0"/>
              <a:t>birthday</a:t>
            </a:r>
            <a:r>
              <a:rPr lang="hr-HR" dirty="0" smtClean="0"/>
              <a:t> party </a:t>
            </a:r>
            <a:r>
              <a:rPr lang="hr-HR" dirty="0" err="1" smtClean="0"/>
              <a:t>of</a:t>
            </a:r>
            <a:r>
              <a:rPr lang="hr-HR" dirty="0" smtClean="0"/>
              <a:t> a </a:t>
            </a:r>
            <a:r>
              <a:rPr lang="hr-HR" dirty="0" err="1" smtClean="0"/>
              <a:t>friend</a:t>
            </a:r>
            <a:r>
              <a:rPr lang="hr-HR" dirty="0" smtClean="0"/>
              <a:t>, to </a:t>
            </a:r>
            <a:r>
              <a:rPr lang="hr-HR" dirty="0" err="1" smtClean="0"/>
              <a:t>go</a:t>
            </a:r>
            <a:r>
              <a:rPr lang="hr-HR" dirty="0" smtClean="0"/>
              <a:t> to a restaurant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friends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Financial </a:t>
            </a:r>
            <a:r>
              <a:rPr lang="hr-HR" dirty="0" err="1" smtClean="0"/>
              <a:t>situation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their</a:t>
            </a:r>
            <a:r>
              <a:rPr lang="hr-HR" dirty="0" smtClean="0"/>
              <a:t> </a:t>
            </a:r>
            <a:r>
              <a:rPr lang="hr-HR" dirty="0" err="1" smtClean="0"/>
              <a:t>family</a:t>
            </a:r>
            <a:r>
              <a:rPr lang="hr-HR" dirty="0" smtClean="0"/>
              <a:t>: </a:t>
            </a:r>
            <a:r>
              <a:rPr lang="hr-HR" dirty="0" err="1" smtClean="0"/>
              <a:t>adequate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Individual</a:t>
            </a:r>
            <a:r>
              <a:rPr lang="hr-HR" dirty="0" smtClean="0"/>
              <a:t> </a:t>
            </a:r>
            <a:r>
              <a:rPr lang="hr-HR" dirty="0" err="1" smtClean="0"/>
              <a:t>financial</a:t>
            </a:r>
            <a:r>
              <a:rPr lang="hr-HR" dirty="0" smtClean="0"/>
              <a:t> </a:t>
            </a:r>
            <a:r>
              <a:rPr lang="hr-HR" dirty="0" err="1" smtClean="0"/>
              <a:t>situation</a:t>
            </a:r>
            <a:r>
              <a:rPr lang="hr-HR" dirty="0" smtClean="0"/>
              <a:t>: </a:t>
            </a:r>
            <a:r>
              <a:rPr lang="hr-HR" dirty="0" err="1" smtClean="0"/>
              <a:t>insufficient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77% </a:t>
            </a:r>
            <a:r>
              <a:rPr lang="hr-HR" dirty="0" err="1" smtClean="0"/>
              <a:t>defined</a:t>
            </a:r>
            <a:r>
              <a:rPr lang="hr-HR" dirty="0" smtClean="0"/>
              <a:t> </a:t>
            </a:r>
            <a:r>
              <a:rPr lang="hr-HR" dirty="0" err="1" smtClean="0"/>
              <a:t>their</a:t>
            </a:r>
            <a:r>
              <a:rPr lang="hr-HR" dirty="0" smtClean="0"/>
              <a:t> status as: „</a:t>
            </a:r>
            <a:r>
              <a:rPr lang="hr-HR" dirty="0" err="1" smtClean="0"/>
              <a:t>niether</a:t>
            </a:r>
            <a:r>
              <a:rPr lang="hr-HR" dirty="0" smtClean="0"/>
              <a:t> </a:t>
            </a:r>
            <a:r>
              <a:rPr lang="hr-HR" dirty="0" err="1" smtClean="0"/>
              <a:t>poor</a:t>
            </a:r>
            <a:r>
              <a:rPr lang="hr-HR" dirty="0" smtClean="0"/>
              <a:t> </a:t>
            </a:r>
            <a:r>
              <a:rPr lang="hr-HR" dirty="0" err="1" smtClean="0"/>
              <a:t>nor</a:t>
            </a:r>
            <a:r>
              <a:rPr lang="hr-HR" dirty="0" smtClean="0"/>
              <a:t> </a:t>
            </a:r>
            <a:r>
              <a:rPr lang="hr-HR" dirty="0" err="1" smtClean="0"/>
              <a:t>rich</a:t>
            </a:r>
            <a:r>
              <a:rPr lang="hr-HR" dirty="0" smtClean="0"/>
              <a:t>”,  13% „</a:t>
            </a:r>
            <a:r>
              <a:rPr lang="hr-HR" dirty="0" err="1" smtClean="0"/>
              <a:t>poor</a:t>
            </a:r>
            <a:r>
              <a:rPr lang="hr-HR" dirty="0" smtClean="0"/>
              <a:t>”,  10% „</a:t>
            </a:r>
            <a:r>
              <a:rPr lang="hr-HR" dirty="0" err="1" smtClean="0"/>
              <a:t>very</a:t>
            </a:r>
            <a:r>
              <a:rPr lang="hr-HR" dirty="0" smtClean="0"/>
              <a:t> </a:t>
            </a:r>
            <a:r>
              <a:rPr lang="hr-HR" dirty="0" err="1" smtClean="0"/>
              <a:t>poor</a:t>
            </a:r>
            <a:r>
              <a:rPr lang="hr-HR" dirty="0" smtClean="0"/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smtClean="0"/>
              <a:t>„I </a:t>
            </a:r>
            <a:r>
              <a:rPr lang="hr-HR" b="1" dirty="0" err="1" smtClean="0"/>
              <a:t>don’t</a:t>
            </a:r>
            <a:r>
              <a:rPr lang="hr-HR" b="1" dirty="0" smtClean="0"/>
              <a:t> </a:t>
            </a:r>
            <a:r>
              <a:rPr lang="hr-HR" b="1" dirty="0" err="1" smtClean="0"/>
              <a:t>want</a:t>
            </a:r>
            <a:r>
              <a:rPr lang="hr-HR" b="1" dirty="0" smtClean="0"/>
              <a:t> to </a:t>
            </a:r>
            <a:r>
              <a:rPr lang="hr-HR" b="1" dirty="0" err="1" smtClean="0"/>
              <a:t>be</a:t>
            </a:r>
            <a:r>
              <a:rPr lang="hr-HR" b="1" dirty="0" smtClean="0"/>
              <a:t> a </a:t>
            </a:r>
            <a:r>
              <a:rPr lang="hr-HR" b="1" dirty="0" err="1" smtClean="0"/>
              <a:t>complainer</a:t>
            </a:r>
            <a:r>
              <a:rPr lang="hr-HR" b="1" dirty="0" smtClean="0"/>
              <a:t>” ; „</a:t>
            </a:r>
            <a:r>
              <a:rPr lang="hr-HR" b="1" dirty="0" err="1" smtClean="0"/>
              <a:t>People</a:t>
            </a:r>
            <a:r>
              <a:rPr lang="hr-HR" b="1" dirty="0" smtClean="0"/>
              <a:t> </a:t>
            </a:r>
            <a:r>
              <a:rPr lang="hr-HR" b="1" dirty="0" err="1" smtClean="0"/>
              <a:t>will</a:t>
            </a:r>
            <a:r>
              <a:rPr lang="hr-HR" b="1" dirty="0" smtClean="0"/>
              <a:t> </a:t>
            </a:r>
            <a:r>
              <a:rPr lang="hr-HR" b="1" dirty="0" err="1" smtClean="0"/>
              <a:t>think</a:t>
            </a:r>
            <a:r>
              <a:rPr lang="hr-HR" b="1" dirty="0" smtClean="0"/>
              <a:t> I am </a:t>
            </a:r>
            <a:r>
              <a:rPr lang="hr-HR" b="1" dirty="0" err="1" smtClean="0"/>
              <a:t>lazy</a:t>
            </a:r>
            <a:r>
              <a:rPr lang="hr-HR" b="1" dirty="0" smtClean="0"/>
              <a:t>”, „</a:t>
            </a:r>
            <a:r>
              <a:rPr lang="hr-HR" b="1" dirty="0" err="1" smtClean="0"/>
              <a:t>Many</a:t>
            </a:r>
            <a:r>
              <a:rPr lang="hr-HR" b="1" dirty="0" smtClean="0"/>
              <a:t> </a:t>
            </a:r>
            <a:r>
              <a:rPr lang="hr-HR" b="1" dirty="0" err="1" smtClean="0"/>
              <a:t>people</a:t>
            </a:r>
            <a:r>
              <a:rPr lang="hr-HR" b="1" dirty="0" smtClean="0"/>
              <a:t> </a:t>
            </a:r>
            <a:r>
              <a:rPr lang="hr-HR" b="1" dirty="0" err="1" smtClean="0"/>
              <a:t>have</a:t>
            </a:r>
            <a:r>
              <a:rPr lang="hr-HR" b="1" dirty="0" smtClean="0"/>
              <a:t> </a:t>
            </a:r>
            <a:r>
              <a:rPr lang="hr-HR" b="1" dirty="0" err="1" smtClean="0"/>
              <a:t>it</a:t>
            </a:r>
            <a:r>
              <a:rPr lang="hr-HR" b="1" dirty="0" smtClean="0"/>
              <a:t> a </a:t>
            </a:r>
            <a:r>
              <a:rPr lang="hr-HR" b="1" dirty="0" err="1" smtClean="0"/>
              <a:t>lot</a:t>
            </a:r>
            <a:r>
              <a:rPr lang="hr-HR" b="1" dirty="0" smtClean="0"/>
              <a:t> </a:t>
            </a:r>
            <a:r>
              <a:rPr lang="hr-HR" b="1" dirty="0" err="1" smtClean="0"/>
              <a:t>worse</a:t>
            </a:r>
            <a:r>
              <a:rPr lang="hr-HR" b="1" dirty="0" smtClean="0"/>
              <a:t>”; „Ok, I </a:t>
            </a:r>
            <a:r>
              <a:rPr lang="hr-HR" b="1" dirty="0" err="1" smtClean="0"/>
              <a:t>may</a:t>
            </a:r>
            <a:r>
              <a:rPr lang="hr-HR" b="1" dirty="0" smtClean="0"/>
              <a:t> live </a:t>
            </a:r>
            <a:r>
              <a:rPr lang="hr-HR" b="1" dirty="0" err="1" smtClean="0"/>
              <a:t>with</a:t>
            </a:r>
            <a:r>
              <a:rPr lang="hr-HR" b="1" dirty="0" smtClean="0"/>
              <a:t> </a:t>
            </a:r>
            <a:r>
              <a:rPr lang="hr-HR" b="1" dirty="0" err="1" smtClean="0"/>
              <a:t>my</a:t>
            </a:r>
            <a:r>
              <a:rPr lang="hr-HR" b="1" dirty="0" smtClean="0"/>
              <a:t> </a:t>
            </a:r>
            <a:r>
              <a:rPr lang="hr-HR" b="1" dirty="0" err="1" smtClean="0"/>
              <a:t>family</a:t>
            </a:r>
            <a:r>
              <a:rPr lang="hr-HR" b="1" dirty="0" smtClean="0"/>
              <a:t> </a:t>
            </a:r>
            <a:r>
              <a:rPr lang="hr-HR" b="1" dirty="0" err="1" smtClean="0"/>
              <a:t>and</a:t>
            </a:r>
            <a:r>
              <a:rPr lang="hr-HR" b="1" dirty="0" smtClean="0"/>
              <a:t> </a:t>
            </a:r>
            <a:r>
              <a:rPr lang="hr-HR" b="1" dirty="0" err="1" smtClean="0"/>
              <a:t>cannot</a:t>
            </a:r>
            <a:r>
              <a:rPr lang="hr-HR" b="1" dirty="0" smtClean="0"/>
              <a:t> </a:t>
            </a:r>
            <a:r>
              <a:rPr lang="hr-HR" b="1" dirty="0" err="1" smtClean="0"/>
              <a:t>afford</a:t>
            </a:r>
            <a:r>
              <a:rPr lang="hr-HR" b="1" dirty="0" smtClean="0"/>
              <a:t> to do </a:t>
            </a:r>
            <a:r>
              <a:rPr lang="hr-HR" b="1" dirty="0" err="1" smtClean="0"/>
              <a:t>the</a:t>
            </a:r>
            <a:r>
              <a:rPr lang="hr-HR" b="1" dirty="0" smtClean="0"/>
              <a:t> </a:t>
            </a:r>
            <a:r>
              <a:rPr lang="hr-HR" b="1" dirty="0" err="1" smtClean="0"/>
              <a:t>things</a:t>
            </a:r>
            <a:r>
              <a:rPr lang="hr-HR" b="1" dirty="0" smtClean="0"/>
              <a:t> I </a:t>
            </a:r>
            <a:r>
              <a:rPr lang="hr-HR" b="1" dirty="0" err="1" smtClean="0"/>
              <a:t>like</a:t>
            </a:r>
            <a:r>
              <a:rPr lang="hr-HR" b="1" dirty="0" smtClean="0"/>
              <a:t>, but at </a:t>
            </a:r>
            <a:r>
              <a:rPr lang="hr-HR" b="1" dirty="0" err="1" smtClean="0"/>
              <a:t>least</a:t>
            </a:r>
            <a:r>
              <a:rPr lang="hr-HR" b="1" dirty="0" smtClean="0"/>
              <a:t> I am </a:t>
            </a:r>
            <a:r>
              <a:rPr lang="hr-HR" b="1" dirty="0" err="1" smtClean="0"/>
              <a:t>not</a:t>
            </a:r>
            <a:r>
              <a:rPr lang="hr-HR" b="1" dirty="0" smtClean="0"/>
              <a:t> </a:t>
            </a:r>
            <a:r>
              <a:rPr lang="hr-HR" b="1" dirty="0" err="1" smtClean="0"/>
              <a:t>hungry</a:t>
            </a:r>
            <a:r>
              <a:rPr lang="hr-HR" b="1" dirty="0" smtClean="0"/>
              <a:t> </a:t>
            </a:r>
            <a:r>
              <a:rPr lang="hr-HR" b="1" dirty="0" err="1" smtClean="0"/>
              <a:t>and</a:t>
            </a:r>
            <a:r>
              <a:rPr lang="hr-HR" b="1" dirty="0" smtClean="0"/>
              <a:t> </a:t>
            </a:r>
            <a:r>
              <a:rPr lang="hr-HR" b="1" dirty="0" err="1" smtClean="0"/>
              <a:t>digging</a:t>
            </a:r>
            <a:r>
              <a:rPr lang="hr-HR" b="1" dirty="0" smtClean="0"/>
              <a:t> </a:t>
            </a:r>
            <a:r>
              <a:rPr lang="hr-HR" b="1" dirty="0" err="1" smtClean="0"/>
              <a:t>through</a:t>
            </a:r>
            <a:r>
              <a:rPr lang="hr-HR" b="1" dirty="0" smtClean="0"/>
              <a:t> </a:t>
            </a:r>
            <a:r>
              <a:rPr lang="hr-HR" b="1" dirty="0" err="1" smtClean="0"/>
              <a:t>garbage</a:t>
            </a:r>
            <a:r>
              <a:rPr lang="hr-HR" b="1" dirty="0" smtClean="0"/>
              <a:t>.” </a:t>
            </a:r>
          </a:p>
        </p:txBody>
      </p:sp>
      <p:pic>
        <p:nvPicPr>
          <p:cNvPr id="4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96" y="44624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08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99592" y="1331359"/>
            <a:ext cx="6965858" cy="729489"/>
          </a:xfrm>
        </p:spPr>
        <p:txBody>
          <a:bodyPr/>
          <a:lstStyle/>
          <a:p>
            <a:pPr algn="l"/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family</a:t>
            </a:r>
            <a:r>
              <a:rPr lang="hr-HR" dirty="0" smtClean="0"/>
              <a:t> as a </a:t>
            </a:r>
            <a:r>
              <a:rPr lang="hr-HR" dirty="0" err="1" smtClean="0"/>
              <a:t>protective</a:t>
            </a:r>
            <a:r>
              <a:rPr lang="hr-HR" dirty="0" smtClean="0"/>
              <a:t> </a:t>
            </a:r>
            <a:r>
              <a:rPr lang="hr-HR" dirty="0" err="1" smtClean="0"/>
              <a:t>mechanism</a:t>
            </a:r>
            <a:r>
              <a:rPr lang="hr-HR" dirty="0" smtClean="0"/>
              <a:t> </a:t>
            </a:r>
            <a:r>
              <a:rPr lang="hr-HR" dirty="0" err="1" smtClean="0"/>
              <a:t>against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poverty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precarity</a:t>
            </a:r>
            <a:r>
              <a:rPr lang="hr-HR" dirty="0" smtClean="0"/>
              <a:t> 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972411" y="2065122"/>
            <a:ext cx="7056784" cy="20385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smtClean="0"/>
              <a:t>Who do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currently</a:t>
            </a:r>
            <a:r>
              <a:rPr lang="hr-HR" b="1" dirty="0" smtClean="0"/>
              <a:t> live </a:t>
            </a:r>
            <a:r>
              <a:rPr lang="hr-HR" b="1" dirty="0" err="1" smtClean="0"/>
              <a:t>with</a:t>
            </a:r>
            <a:r>
              <a:rPr lang="hr-HR" b="1" dirty="0" smtClean="0"/>
              <a:t>?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accent2"/>
                </a:solidFill>
              </a:rPr>
              <a:t>47/74 </a:t>
            </a:r>
            <a:r>
              <a:rPr lang="hr-HR" dirty="0">
                <a:solidFill>
                  <a:schemeClr val="accent2"/>
                </a:solidFill>
              </a:rPr>
              <a:t>(64%) </a:t>
            </a:r>
            <a:r>
              <a:rPr lang="hr-HR" dirty="0" err="1" smtClean="0">
                <a:solidFill>
                  <a:schemeClr val="accent2"/>
                </a:solidFill>
              </a:rPr>
              <a:t>of</a:t>
            </a:r>
            <a:r>
              <a:rPr lang="hr-HR" dirty="0" smtClean="0">
                <a:solidFill>
                  <a:schemeClr val="accent2"/>
                </a:solidFill>
              </a:rPr>
              <a:t> </a:t>
            </a:r>
            <a:r>
              <a:rPr lang="hr-HR" dirty="0" err="1" smtClean="0">
                <a:solidFill>
                  <a:schemeClr val="accent2"/>
                </a:solidFill>
              </a:rPr>
              <a:t>participants</a:t>
            </a:r>
            <a:r>
              <a:rPr lang="hr-HR" dirty="0" smtClean="0">
                <a:solidFill>
                  <a:schemeClr val="accent2"/>
                </a:solidFill>
              </a:rPr>
              <a:t> live </a:t>
            </a:r>
            <a:r>
              <a:rPr lang="hr-HR" dirty="0" err="1" smtClean="0">
                <a:solidFill>
                  <a:schemeClr val="accent2"/>
                </a:solidFill>
              </a:rPr>
              <a:t>with</a:t>
            </a:r>
            <a:r>
              <a:rPr lang="hr-HR" dirty="0" smtClean="0">
                <a:solidFill>
                  <a:schemeClr val="accent2"/>
                </a:solidFill>
              </a:rPr>
              <a:t> </a:t>
            </a:r>
            <a:r>
              <a:rPr lang="hr-HR" dirty="0" err="1" smtClean="0">
                <a:solidFill>
                  <a:schemeClr val="accent2"/>
                </a:solidFill>
              </a:rPr>
              <a:t>their</a:t>
            </a:r>
            <a:r>
              <a:rPr lang="hr-HR" dirty="0" smtClean="0">
                <a:solidFill>
                  <a:schemeClr val="accent2"/>
                </a:solidFill>
              </a:rPr>
              <a:t> </a:t>
            </a:r>
            <a:r>
              <a:rPr lang="hr-HR" dirty="0" err="1" smtClean="0">
                <a:solidFill>
                  <a:schemeClr val="accent2"/>
                </a:solidFill>
              </a:rPr>
              <a:t>parent</a:t>
            </a:r>
            <a:r>
              <a:rPr lang="hr-HR" dirty="0" smtClean="0">
                <a:solidFill>
                  <a:schemeClr val="accent2"/>
                </a:solidFill>
              </a:rPr>
              <a:t>(s), </a:t>
            </a:r>
            <a:endParaRPr lang="hr-HR" dirty="0">
              <a:solidFill>
                <a:schemeClr val="accent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/>
              <a:t>Nationally</a:t>
            </a:r>
            <a:r>
              <a:rPr lang="hr-HR" dirty="0"/>
              <a:t> 73%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young</a:t>
            </a:r>
            <a:r>
              <a:rPr lang="hr-HR" dirty="0"/>
              <a:t> </a:t>
            </a:r>
            <a:r>
              <a:rPr lang="hr-HR" dirty="0" err="1"/>
              <a:t>people</a:t>
            </a:r>
            <a:r>
              <a:rPr lang="hr-HR" dirty="0"/>
              <a:t> </a:t>
            </a:r>
            <a:r>
              <a:rPr lang="hr-HR" dirty="0" err="1"/>
              <a:t>aged</a:t>
            </a:r>
            <a:r>
              <a:rPr lang="hr-HR" dirty="0"/>
              <a:t> 18-34 live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their</a:t>
            </a:r>
            <a:r>
              <a:rPr lang="hr-HR" dirty="0"/>
              <a:t> </a:t>
            </a:r>
            <a:r>
              <a:rPr lang="hr-HR" dirty="0" err="1" smtClean="0"/>
              <a:t>parents</a:t>
            </a:r>
            <a:r>
              <a:rPr lang="hr-HR" dirty="0" smtClean="0"/>
              <a:t>;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accent2"/>
                </a:solidFill>
              </a:rPr>
              <a:t>36</a:t>
            </a:r>
            <a:r>
              <a:rPr lang="hr-HR" dirty="0">
                <a:solidFill>
                  <a:schemeClr val="accent2"/>
                </a:solidFill>
              </a:rPr>
              <a:t>% </a:t>
            </a:r>
            <a:r>
              <a:rPr lang="hr-HR" dirty="0" smtClean="0">
                <a:solidFill>
                  <a:schemeClr val="accent2"/>
                </a:solidFill>
              </a:rPr>
              <a:t>rent </a:t>
            </a:r>
            <a:r>
              <a:rPr lang="hr-HR" dirty="0" err="1" smtClean="0">
                <a:solidFill>
                  <a:schemeClr val="accent2"/>
                </a:solidFill>
              </a:rPr>
              <a:t>with</a:t>
            </a:r>
            <a:r>
              <a:rPr lang="hr-HR" dirty="0" smtClean="0">
                <a:solidFill>
                  <a:schemeClr val="accent2"/>
                </a:solidFill>
              </a:rPr>
              <a:t> 1</a:t>
            </a:r>
            <a:r>
              <a:rPr lang="hr-HR" dirty="0">
                <a:solidFill>
                  <a:schemeClr val="accent2"/>
                </a:solidFill>
              </a:rPr>
              <a:t>+ </a:t>
            </a:r>
            <a:r>
              <a:rPr lang="hr-HR" dirty="0" err="1" smtClean="0">
                <a:solidFill>
                  <a:schemeClr val="accent2"/>
                </a:solidFill>
              </a:rPr>
              <a:t>roommates</a:t>
            </a:r>
            <a:r>
              <a:rPr lang="hr-HR" dirty="0" smtClean="0">
                <a:solidFill>
                  <a:schemeClr val="accent2"/>
                </a:solidFill>
              </a:rPr>
              <a:t>, </a:t>
            </a:r>
            <a:r>
              <a:rPr lang="hr-HR" dirty="0">
                <a:solidFill>
                  <a:schemeClr val="accent2"/>
                </a:solidFill>
              </a:rPr>
              <a:t>30-50m2, 200€/</a:t>
            </a:r>
            <a:r>
              <a:rPr lang="hr-HR" dirty="0" err="1" smtClean="0">
                <a:solidFill>
                  <a:schemeClr val="accent2"/>
                </a:solidFill>
              </a:rPr>
              <a:t>mj</a:t>
            </a:r>
            <a:endParaRPr lang="hr-HR" dirty="0" smtClean="0">
              <a:solidFill>
                <a:schemeClr val="accent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smtClean="0"/>
              <a:t>Do </a:t>
            </a:r>
            <a:r>
              <a:rPr lang="hr-HR" b="1" dirty="0" err="1" smtClean="0"/>
              <a:t>your</a:t>
            </a:r>
            <a:r>
              <a:rPr lang="hr-HR" b="1" dirty="0" smtClean="0"/>
              <a:t> </a:t>
            </a:r>
            <a:r>
              <a:rPr lang="hr-HR" b="1" dirty="0" err="1" smtClean="0"/>
              <a:t>accomodations</a:t>
            </a:r>
            <a:r>
              <a:rPr lang="hr-HR" b="1" dirty="0" smtClean="0"/>
              <a:t> </a:t>
            </a:r>
            <a:r>
              <a:rPr lang="hr-HR" b="1" dirty="0" err="1" smtClean="0"/>
              <a:t>meet</a:t>
            </a:r>
            <a:r>
              <a:rPr lang="hr-HR" b="1" dirty="0" smtClean="0"/>
              <a:t> </a:t>
            </a:r>
            <a:r>
              <a:rPr lang="hr-HR" b="1" dirty="0" err="1" smtClean="0"/>
              <a:t>all</a:t>
            </a:r>
            <a:r>
              <a:rPr lang="hr-HR" b="1" dirty="0" smtClean="0"/>
              <a:t> </a:t>
            </a:r>
            <a:r>
              <a:rPr lang="hr-HR" b="1" dirty="0" err="1" smtClean="0"/>
              <a:t>your</a:t>
            </a:r>
            <a:r>
              <a:rPr lang="hr-HR" b="1" dirty="0" smtClean="0"/>
              <a:t> </a:t>
            </a:r>
            <a:r>
              <a:rPr lang="hr-HR" b="1" dirty="0" err="1" smtClean="0"/>
              <a:t>needs</a:t>
            </a:r>
            <a:r>
              <a:rPr lang="hr-HR" b="1" dirty="0" smtClean="0"/>
              <a:t>?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85% -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somewhat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barely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endParaRPr lang="hr-HR" dirty="0">
              <a:solidFill>
                <a:schemeClr val="bg2"/>
              </a:solidFill>
              <a:latin typeface="Asap" panose="020B06040202020202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 smtClean="0"/>
              <a:t>If</a:t>
            </a:r>
            <a:r>
              <a:rPr lang="hr-HR" b="1" dirty="0" smtClean="0"/>
              <a:t> </a:t>
            </a:r>
            <a:r>
              <a:rPr lang="hr-HR" b="1" dirty="0" err="1" smtClean="0"/>
              <a:t>you</a:t>
            </a:r>
            <a:r>
              <a:rPr lang="hr-HR" b="1" dirty="0" smtClean="0"/>
              <a:t> are </a:t>
            </a:r>
            <a:r>
              <a:rPr lang="hr-HR" b="1" dirty="0" err="1" smtClean="0"/>
              <a:t>not</a:t>
            </a:r>
            <a:r>
              <a:rPr lang="hr-HR" b="1" dirty="0" smtClean="0"/>
              <a:t> </a:t>
            </a:r>
            <a:r>
              <a:rPr lang="hr-HR" b="1" dirty="0" err="1" smtClean="0"/>
              <a:t>satisfied</a:t>
            </a:r>
            <a:r>
              <a:rPr lang="hr-HR" b="1" dirty="0" smtClean="0"/>
              <a:t> </a:t>
            </a:r>
            <a:r>
              <a:rPr lang="hr-HR" b="1" dirty="0" err="1" smtClean="0"/>
              <a:t>with</a:t>
            </a:r>
            <a:r>
              <a:rPr lang="hr-HR" b="1" dirty="0" smtClean="0"/>
              <a:t> </a:t>
            </a:r>
            <a:r>
              <a:rPr lang="hr-HR" b="1" dirty="0" err="1" smtClean="0"/>
              <a:t>your</a:t>
            </a:r>
            <a:r>
              <a:rPr lang="hr-HR" b="1" dirty="0" smtClean="0"/>
              <a:t> </a:t>
            </a:r>
            <a:r>
              <a:rPr lang="hr-HR" b="1" dirty="0" err="1" smtClean="0"/>
              <a:t>living</a:t>
            </a:r>
            <a:r>
              <a:rPr lang="hr-HR" b="1" dirty="0" smtClean="0"/>
              <a:t> </a:t>
            </a:r>
            <a:r>
              <a:rPr lang="hr-HR" b="1" dirty="0" err="1" smtClean="0"/>
              <a:t>conditions</a:t>
            </a:r>
            <a:r>
              <a:rPr lang="hr-HR" b="1" dirty="0" smtClean="0"/>
              <a:t>, </a:t>
            </a:r>
            <a:r>
              <a:rPr lang="hr-HR" b="1" dirty="0" err="1" smtClean="0"/>
              <a:t>why</a:t>
            </a:r>
            <a:r>
              <a:rPr lang="hr-HR" b="1" dirty="0" smtClean="0"/>
              <a:t> do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not</a:t>
            </a:r>
            <a:r>
              <a:rPr lang="hr-HR" b="1" dirty="0" smtClean="0"/>
              <a:t> </a:t>
            </a:r>
            <a:r>
              <a:rPr lang="hr-HR" b="1" dirty="0" err="1" smtClean="0"/>
              <a:t>move</a:t>
            </a:r>
            <a:r>
              <a:rPr lang="hr-HR" b="1" dirty="0" smtClean="0"/>
              <a:t>?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High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rental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prices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Insufficient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income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endParaRPr lang="hr-HR" dirty="0">
              <a:solidFill>
                <a:schemeClr val="bg2"/>
              </a:solidFill>
              <a:latin typeface="Asap" panose="020B0604020202020204" charset="0"/>
            </a:endParaRPr>
          </a:p>
          <a:p>
            <a:pPr algn="l"/>
            <a:endParaRPr lang="en-CA" dirty="0"/>
          </a:p>
        </p:txBody>
      </p:sp>
      <p:sp>
        <p:nvSpPr>
          <p:cNvPr id="10" name="Subtitle 5"/>
          <p:cNvSpPr txBox="1">
            <a:spLocks/>
          </p:cNvSpPr>
          <p:nvPr/>
        </p:nvSpPr>
        <p:spPr>
          <a:xfrm>
            <a:off x="972411" y="5013176"/>
            <a:ext cx="7056784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457200" marR="0" lvl="1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914400" marR="0" lvl="2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371600" marR="0" lvl="3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1828800" marR="0" lvl="4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 smtClean="0"/>
              <a:t>When</a:t>
            </a:r>
            <a:r>
              <a:rPr lang="hr-HR" b="1" dirty="0" smtClean="0"/>
              <a:t>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have</a:t>
            </a:r>
            <a:r>
              <a:rPr lang="hr-HR" b="1" dirty="0" smtClean="0"/>
              <a:t> </a:t>
            </a:r>
            <a:r>
              <a:rPr lang="hr-HR" b="1" dirty="0" err="1" smtClean="0"/>
              <a:t>financial</a:t>
            </a:r>
            <a:r>
              <a:rPr lang="hr-HR" b="1" dirty="0" smtClean="0"/>
              <a:t> </a:t>
            </a:r>
            <a:r>
              <a:rPr lang="hr-HR" b="1" dirty="0" err="1" smtClean="0"/>
              <a:t>problems</a:t>
            </a:r>
            <a:r>
              <a:rPr lang="hr-HR" b="1" dirty="0" smtClean="0"/>
              <a:t>, </a:t>
            </a:r>
            <a:r>
              <a:rPr lang="hr-HR" b="1" dirty="0" err="1" smtClean="0"/>
              <a:t>who</a:t>
            </a:r>
            <a:r>
              <a:rPr lang="hr-HR" b="1" dirty="0" smtClean="0"/>
              <a:t> do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turn</a:t>
            </a:r>
            <a:r>
              <a:rPr lang="hr-HR" b="1" dirty="0" smtClean="0"/>
              <a:t> to?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I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turn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my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family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(92%)</a:t>
            </a:r>
          </a:p>
          <a:p>
            <a:pPr lvl="1" algn="l"/>
            <a:endParaRPr lang="hr-HR" b="1" dirty="0" smtClean="0"/>
          </a:p>
          <a:p>
            <a:pPr lvl="1" algn="l"/>
            <a:endParaRPr lang="hr-HR" dirty="0" smtClean="0"/>
          </a:p>
        </p:txBody>
      </p:sp>
      <p:pic>
        <p:nvPicPr>
          <p:cNvPr id="11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96" y="44624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80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294" y="1148941"/>
            <a:ext cx="7438800" cy="576064"/>
          </a:xfrm>
        </p:spPr>
        <p:txBody>
          <a:bodyPr/>
          <a:lstStyle/>
          <a:p>
            <a:pPr algn="l"/>
            <a:r>
              <a:rPr lang="hr-HR" sz="2000" dirty="0" err="1" smtClean="0"/>
              <a:t>Satisfaction</a:t>
            </a:r>
            <a:r>
              <a:rPr lang="hr-HR" sz="2000" dirty="0" smtClean="0"/>
              <a:t> </a:t>
            </a:r>
            <a:r>
              <a:rPr lang="hr-HR" sz="2000" dirty="0" err="1" smtClean="0"/>
              <a:t>with</a:t>
            </a:r>
            <a:r>
              <a:rPr lang="hr-HR" sz="2000" dirty="0" smtClean="0"/>
              <a:t> </a:t>
            </a:r>
            <a:r>
              <a:rPr lang="hr-HR" sz="2000" dirty="0" err="1" smtClean="0"/>
              <a:t>social</a:t>
            </a:r>
            <a:r>
              <a:rPr lang="hr-HR" sz="2000" dirty="0" smtClean="0"/>
              <a:t> </a:t>
            </a:r>
            <a:r>
              <a:rPr lang="hr-HR" sz="2000" dirty="0" err="1" smtClean="0"/>
              <a:t>relations</a:t>
            </a:r>
            <a:endParaRPr lang="en-CA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700808"/>
            <a:ext cx="6584776" cy="194421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 smtClean="0"/>
              <a:t>From</a:t>
            </a:r>
            <a:r>
              <a:rPr lang="hr-HR" b="1" dirty="0" smtClean="0"/>
              <a:t> 1-10, how </a:t>
            </a:r>
            <a:r>
              <a:rPr lang="hr-HR" b="1" dirty="0" err="1" smtClean="0"/>
              <a:t>satisfied</a:t>
            </a:r>
            <a:r>
              <a:rPr lang="hr-HR" b="1" dirty="0" smtClean="0"/>
              <a:t> are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with</a:t>
            </a:r>
            <a:r>
              <a:rPr lang="hr-HR" b="1" dirty="0" smtClean="0"/>
              <a:t> </a:t>
            </a:r>
            <a:r>
              <a:rPr lang="hr-HR" b="1" dirty="0" err="1" smtClean="0"/>
              <a:t>your</a:t>
            </a:r>
            <a:r>
              <a:rPr lang="hr-HR" b="1" dirty="0" smtClean="0"/>
              <a:t> </a:t>
            </a:r>
            <a:r>
              <a:rPr lang="hr-HR" b="1" dirty="0" err="1" smtClean="0"/>
              <a:t>relations</a:t>
            </a:r>
            <a:r>
              <a:rPr lang="hr-HR" b="1" dirty="0" smtClean="0"/>
              <a:t> </a:t>
            </a:r>
            <a:r>
              <a:rPr lang="hr-HR" b="1" dirty="0" err="1" smtClean="0"/>
              <a:t>with</a:t>
            </a:r>
            <a:r>
              <a:rPr lang="hr-HR" b="1" dirty="0" smtClean="0"/>
              <a:t> </a:t>
            </a:r>
            <a:r>
              <a:rPr lang="hr-HR" b="1" dirty="0" err="1" smtClean="0"/>
              <a:t>the</a:t>
            </a:r>
            <a:r>
              <a:rPr lang="hr-HR" b="1" dirty="0" smtClean="0"/>
              <a:t> </a:t>
            </a:r>
            <a:r>
              <a:rPr lang="hr-HR" b="1" dirty="0" err="1" smtClean="0"/>
              <a:t>following</a:t>
            </a:r>
            <a:r>
              <a:rPr lang="hr-HR" b="1" dirty="0" smtClean="0"/>
              <a:t>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Friends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: 8   (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see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each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other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at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least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1/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week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Family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: 7.5 (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see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each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other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at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least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1 / week1)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Neighbours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: 5.2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Colleagues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at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work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: 6.7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91679" y="3573016"/>
            <a:ext cx="74388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hr-HR" sz="2000" dirty="0" err="1" smtClean="0"/>
              <a:t>Cultural</a:t>
            </a:r>
            <a:r>
              <a:rPr lang="hr-HR" sz="2000" dirty="0" smtClean="0"/>
              <a:t> </a:t>
            </a:r>
            <a:r>
              <a:rPr lang="hr-HR" sz="2000" dirty="0" err="1" smtClean="0"/>
              <a:t>life</a:t>
            </a:r>
            <a:endParaRPr lang="en-CA" sz="20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87624" y="4149080"/>
            <a:ext cx="6584776" cy="194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457200" marR="0" lvl="1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914400" marR="0" lvl="2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371600" marR="0" lvl="3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1828800" marR="0" lvl="4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smtClean="0"/>
              <a:t>In </a:t>
            </a:r>
            <a:r>
              <a:rPr lang="hr-HR" b="1" dirty="0" err="1" smtClean="0"/>
              <a:t>which</a:t>
            </a:r>
            <a:r>
              <a:rPr lang="hr-HR" b="1" dirty="0" smtClean="0"/>
              <a:t> </a:t>
            </a:r>
            <a:r>
              <a:rPr lang="hr-HR" b="1" dirty="0" err="1" smtClean="0"/>
              <a:t>cultural</a:t>
            </a:r>
            <a:r>
              <a:rPr lang="hr-HR" b="1" dirty="0" smtClean="0"/>
              <a:t> </a:t>
            </a:r>
            <a:r>
              <a:rPr lang="hr-HR" b="1" dirty="0" err="1" smtClean="0"/>
              <a:t>activities</a:t>
            </a:r>
            <a:r>
              <a:rPr lang="hr-HR" b="1" dirty="0" smtClean="0"/>
              <a:t> do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regularly</a:t>
            </a:r>
            <a:r>
              <a:rPr lang="hr-HR" b="1" dirty="0" smtClean="0"/>
              <a:t> </a:t>
            </a:r>
            <a:r>
              <a:rPr lang="hr-HR" b="1" dirty="0" err="1" smtClean="0"/>
              <a:t>partake</a:t>
            </a:r>
            <a:r>
              <a:rPr lang="hr-HR" b="1" dirty="0" smtClean="0"/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smtClean="0"/>
              <a:t> </a:t>
            </a:r>
            <a:r>
              <a:rPr lang="hr-HR" dirty="0" err="1" smtClean="0"/>
              <a:t>Going</a:t>
            </a:r>
            <a:r>
              <a:rPr lang="hr-HR" dirty="0" smtClean="0"/>
              <a:t> to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cinema</a:t>
            </a:r>
            <a:r>
              <a:rPr lang="hr-HR" dirty="0" smtClean="0"/>
              <a:t> (95%), </a:t>
            </a:r>
            <a:r>
              <a:rPr lang="hr-HR" dirty="0" err="1" smtClean="0"/>
              <a:t>concert</a:t>
            </a:r>
            <a:r>
              <a:rPr lang="hr-HR" dirty="0" smtClean="0"/>
              <a:t> (67%), </a:t>
            </a:r>
            <a:r>
              <a:rPr lang="hr-HR" dirty="0" err="1" smtClean="0"/>
              <a:t>theatre</a:t>
            </a:r>
            <a:r>
              <a:rPr lang="hr-HR" dirty="0" smtClean="0"/>
              <a:t> (54%), </a:t>
            </a:r>
            <a:r>
              <a:rPr lang="hr-HR" dirty="0" err="1" smtClean="0"/>
              <a:t>workshops</a:t>
            </a:r>
            <a:r>
              <a:rPr lang="hr-HR" dirty="0" smtClean="0"/>
              <a:t> (33%)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/>
              <a:t>W</a:t>
            </a:r>
            <a:r>
              <a:rPr lang="hr-HR" b="1" dirty="0" err="1" smtClean="0"/>
              <a:t>hich</a:t>
            </a:r>
            <a:r>
              <a:rPr lang="hr-HR" b="1" dirty="0" smtClean="0"/>
              <a:t> </a:t>
            </a:r>
            <a:r>
              <a:rPr lang="hr-HR" b="1" dirty="0" err="1" smtClean="0"/>
              <a:t>cultural</a:t>
            </a:r>
            <a:r>
              <a:rPr lang="hr-HR" b="1" dirty="0" smtClean="0"/>
              <a:t> </a:t>
            </a:r>
            <a:r>
              <a:rPr lang="hr-HR" b="1" dirty="0" err="1" smtClean="0"/>
              <a:t>activities</a:t>
            </a:r>
            <a:r>
              <a:rPr lang="hr-HR" b="1" dirty="0" smtClean="0"/>
              <a:t> </a:t>
            </a:r>
            <a:r>
              <a:rPr lang="hr-HR" b="1" dirty="0" err="1" smtClean="0"/>
              <a:t>have</a:t>
            </a:r>
            <a:r>
              <a:rPr lang="hr-HR" b="1" dirty="0" smtClean="0"/>
              <a:t>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reduced</a:t>
            </a:r>
            <a:r>
              <a:rPr lang="hr-HR" b="1" dirty="0" smtClean="0"/>
              <a:t> </a:t>
            </a:r>
            <a:r>
              <a:rPr lang="hr-HR" b="1" dirty="0" err="1" smtClean="0"/>
              <a:t>or</a:t>
            </a:r>
            <a:r>
              <a:rPr lang="hr-HR" b="1" dirty="0" smtClean="0"/>
              <a:t> </a:t>
            </a:r>
            <a:r>
              <a:rPr lang="hr-HR" b="1" dirty="0" err="1" smtClean="0"/>
              <a:t>stopped</a:t>
            </a:r>
            <a:r>
              <a:rPr lang="hr-HR" b="1" dirty="0" smtClean="0"/>
              <a:t> </a:t>
            </a:r>
            <a:r>
              <a:rPr lang="hr-HR" b="1" dirty="0" err="1" smtClean="0"/>
              <a:t>because</a:t>
            </a:r>
            <a:r>
              <a:rPr lang="hr-HR" b="1" dirty="0" smtClean="0"/>
              <a:t> </a:t>
            </a:r>
            <a:r>
              <a:rPr lang="hr-HR" b="1" dirty="0" err="1" smtClean="0"/>
              <a:t>of</a:t>
            </a:r>
            <a:r>
              <a:rPr lang="hr-HR" b="1" dirty="0" smtClean="0"/>
              <a:t> </a:t>
            </a:r>
            <a:r>
              <a:rPr lang="hr-HR" b="1" dirty="0" err="1" smtClean="0"/>
              <a:t>lack</a:t>
            </a:r>
            <a:r>
              <a:rPr lang="hr-HR" b="1" dirty="0" smtClean="0"/>
              <a:t> </a:t>
            </a:r>
            <a:r>
              <a:rPr lang="hr-HR" b="1" dirty="0" err="1" smtClean="0"/>
              <a:t>of</a:t>
            </a:r>
            <a:r>
              <a:rPr lang="hr-HR" b="1" dirty="0" smtClean="0"/>
              <a:t> </a:t>
            </a:r>
            <a:r>
              <a:rPr lang="hr-HR" b="1" dirty="0" err="1" smtClean="0"/>
              <a:t>income</a:t>
            </a:r>
            <a:r>
              <a:rPr lang="hr-HR" b="1" dirty="0" smtClean="0"/>
              <a:t>?</a:t>
            </a:r>
          </a:p>
          <a:p>
            <a:pPr marL="742950" lvl="2" indent="-285750" algn="l">
              <a:buFont typeface="Arial" panose="020B0604020202020204" pitchFamily="34" charset="0"/>
              <a:buChar char="•"/>
            </a:pPr>
            <a:r>
              <a:rPr lang="hr-HR" sz="1400" dirty="0" err="1" smtClean="0">
                <a:solidFill>
                  <a:schemeClr val="bg2"/>
                </a:solidFill>
                <a:latin typeface="Asap" panose="020B0604020202020204" charset="0"/>
              </a:rPr>
              <a:t>Buying</a:t>
            </a:r>
            <a:r>
              <a:rPr lang="hr-HR" sz="1400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sz="1400" dirty="0" err="1" smtClean="0">
                <a:solidFill>
                  <a:schemeClr val="bg2"/>
                </a:solidFill>
                <a:latin typeface="Asap" panose="020B0604020202020204" charset="0"/>
              </a:rPr>
              <a:t>books</a:t>
            </a:r>
            <a:r>
              <a:rPr lang="hr-HR" sz="1400" dirty="0" smtClean="0">
                <a:solidFill>
                  <a:schemeClr val="bg2"/>
                </a:solidFill>
                <a:latin typeface="Asap" panose="020B0604020202020204" charset="0"/>
              </a:rPr>
              <a:t> (33%),  </a:t>
            </a:r>
            <a:r>
              <a:rPr lang="hr-HR" sz="1400" dirty="0" err="1" smtClean="0">
                <a:solidFill>
                  <a:schemeClr val="bg2"/>
                </a:solidFill>
                <a:latin typeface="Asap" panose="020B0604020202020204" charset="0"/>
              </a:rPr>
              <a:t>going</a:t>
            </a:r>
            <a:r>
              <a:rPr lang="hr-HR" sz="1400" dirty="0" smtClean="0">
                <a:solidFill>
                  <a:schemeClr val="bg2"/>
                </a:solidFill>
                <a:latin typeface="Asap" panose="020B0604020202020204" charset="0"/>
              </a:rPr>
              <a:t> to </a:t>
            </a:r>
            <a:r>
              <a:rPr lang="hr-HR" sz="1400" dirty="0" err="1" smtClean="0">
                <a:solidFill>
                  <a:schemeClr val="bg2"/>
                </a:solidFill>
                <a:latin typeface="Asap" panose="020B0604020202020204" charset="0"/>
              </a:rPr>
              <a:t>concerts</a:t>
            </a:r>
            <a:r>
              <a:rPr lang="hr-HR" sz="1400" dirty="0" smtClean="0">
                <a:solidFill>
                  <a:schemeClr val="bg2"/>
                </a:solidFill>
                <a:latin typeface="Asap" panose="020B0604020202020204" charset="0"/>
              </a:rPr>
              <a:t> (20%), </a:t>
            </a:r>
            <a:r>
              <a:rPr lang="hr-HR" sz="1400" dirty="0" err="1" smtClean="0">
                <a:solidFill>
                  <a:schemeClr val="bg2"/>
                </a:solidFill>
                <a:latin typeface="Asap" panose="020B0604020202020204" charset="0"/>
              </a:rPr>
              <a:t>workshops</a:t>
            </a:r>
            <a:r>
              <a:rPr lang="hr-HR" sz="1400" dirty="0" smtClean="0">
                <a:solidFill>
                  <a:schemeClr val="bg2"/>
                </a:solidFill>
                <a:latin typeface="Asap" panose="020B0604020202020204" charset="0"/>
              </a:rPr>
              <a:t> (15%)</a:t>
            </a:r>
          </a:p>
        </p:txBody>
      </p:sp>
      <p:pic>
        <p:nvPicPr>
          <p:cNvPr id="6" name="Google Shape;200;p18" descr="CFlogo_fullcolo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96" y="44624"/>
            <a:ext cx="4948031" cy="1104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37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 descr="CFicon_red.png"/>
          <p:cNvPicPr preferRelativeResize="0"/>
          <p:nvPr/>
        </p:nvPicPr>
        <p:blipFill rotWithShape="1">
          <a:blip r:embed="rId3">
            <a:alphaModFix/>
          </a:blip>
          <a:srcRect t="20070" r="32917" b="12215"/>
          <a:stretch/>
        </p:blipFill>
        <p:spPr>
          <a:xfrm>
            <a:off x="7524328" y="10014"/>
            <a:ext cx="1619672" cy="153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 descr="CFlogo_full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958876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27584" y="1514740"/>
            <a:ext cx="6749834" cy="585473"/>
          </a:xfrm>
        </p:spPr>
        <p:txBody>
          <a:bodyPr/>
          <a:lstStyle/>
          <a:p>
            <a:pPr algn="l"/>
            <a:r>
              <a:rPr lang="hr-HR" dirty="0" smtClean="0"/>
              <a:t>At </a:t>
            </a:r>
            <a:r>
              <a:rPr lang="hr-HR" dirty="0" err="1" smtClean="0"/>
              <a:t>the</a:t>
            </a:r>
            <a:r>
              <a:rPr lang="hr-HR" dirty="0" smtClean="0"/>
              <a:t> moment, </a:t>
            </a:r>
            <a:r>
              <a:rPr lang="hr-HR" dirty="0" err="1" smtClean="0"/>
              <a:t>what</a:t>
            </a:r>
            <a:r>
              <a:rPr lang="hr-HR" dirty="0" smtClean="0"/>
              <a:t> are </a:t>
            </a:r>
            <a:r>
              <a:rPr lang="hr-HR" dirty="0" err="1" smtClean="0"/>
              <a:t>your</a:t>
            </a:r>
            <a:r>
              <a:rPr lang="hr-HR" dirty="0" smtClean="0"/>
              <a:t> </a:t>
            </a:r>
            <a:r>
              <a:rPr lang="hr-HR" dirty="0" err="1" smtClean="0"/>
              <a:t>biggest</a:t>
            </a:r>
            <a:r>
              <a:rPr lang="hr-HR" dirty="0" smtClean="0"/>
              <a:t> </a:t>
            </a:r>
            <a:r>
              <a:rPr lang="hr-HR" dirty="0" err="1" smtClean="0"/>
              <a:t>worries</a:t>
            </a:r>
            <a:r>
              <a:rPr lang="hr-HR" dirty="0" smtClean="0"/>
              <a:t>?  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06355" y="1988840"/>
            <a:ext cx="6912768" cy="1143521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64/74 (86%) – </a:t>
            </a:r>
            <a:r>
              <a:rPr lang="hr-HR" dirty="0" err="1" smtClean="0"/>
              <a:t>employment</a:t>
            </a:r>
            <a:r>
              <a:rPr lang="hr-HR" dirty="0" smtClean="0"/>
              <a:t> </a:t>
            </a:r>
            <a:r>
              <a:rPr lang="hr-HR" dirty="0" err="1" smtClean="0"/>
              <a:t>insecurity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31/74 (42%) – </a:t>
            </a:r>
            <a:r>
              <a:rPr lang="hr-HR" dirty="0" err="1" smtClean="0"/>
              <a:t>unemployment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25/74 (33%) – </a:t>
            </a:r>
            <a:r>
              <a:rPr lang="hr-HR" dirty="0" err="1" smtClean="0"/>
              <a:t>insufficient</a:t>
            </a:r>
            <a:r>
              <a:rPr lang="hr-HR" dirty="0" smtClean="0"/>
              <a:t> </a:t>
            </a:r>
            <a:r>
              <a:rPr lang="hr-HR" dirty="0" err="1" smtClean="0"/>
              <a:t>income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827584" y="3356992"/>
            <a:ext cx="6749834" cy="58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sap"/>
              <a:buNone/>
              <a:defRPr sz="2400" b="0" i="0" u="none" strike="noStrike" cap="none">
                <a:solidFill>
                  <a:schemeClr val="accent1"/>
                </a:solidFill>
                <a:latin typeface="Asap"/>
                <a:ea typeface="Asap"/>
                <a:cs typeface="Asap"/>
                <a:sym typeface="Asap"/>
              </a:defRPr>
            </a:lvl1pPr>
            <a:lvl2pPr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hr-HR" dirty="0" err="1" smtClean="0"/>
              <a:t>What</a:t>
            </a:r>
            <a:r>
              <a:rPr lang="hr-HR" dirty="0" smtClean="0"/>
              <a:t> are </a:t>
            </a:r>
            <a:r>
              <a:rPr lang="hr-HR" dirty="0" err="1" smtClean="0"/>
              <a:t>your</a:t>
            </a:r>
            <a:r>
              <a:rPr lang="hr-HR" dirty="0" smtClean="0"/>
              <a:t> </a:t>
            </a:r>
            <a:r>
              <a:rPr lang="hr-HR" dirty="0" err="1" smtClean="0"/>
              <a:t>biggest</a:t>
            </a:r>
            <a:r>
              <a:rPr lang="hr-HR" dirty="0" smtClean="0"/>
              <a:t> </a:t>
            </a:r>
            <a:r>
              <a:rPr lang="hr-HR" dirty="0" err="1" smtClean="0"/>
              <a:t>worries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future?</a:t>
            </a:r>
            <a:endParaRPr lang="en-CA" dirty="0"/>
          </a:p>
        </p:txBody>
      </p:sp>
      <p:sp>
        <p:nvSpPr>
          <p:cNvPr id="10" name="Subtitle 3"/>
          <p:cNvSpPr txBox="1">
            <a:spLocks/>
          </p:cNvSpPr>
          <p:nvPr/>
        </p:nvSpPr>
        <p:spPr>
          <a:xfrm>
            <a:off x="899592" y="4005064"/>
            <a:ext cx="6912768" cy="1656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457200" marR="0" lvl="1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None/>
              <a:defRPr sz="14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2pPr>
            <a:lvl3pPr marL="914400" marR="0" lvl="2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371600" marR="0" lvl="3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4pPr>
            <a:lvl5pPr marL="1828800" marR="0" lvl="4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8F8B8B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F8B8B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F8B8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F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/>
              <a:t>69/74 (93%) – </a:t>
            </a:r>
            <a:r>
              <a:rPr lang="hr-HR" dirty="0" err="1" smtClean="0"/>
              <a:t>That</a:t>
            </a:r>
            <a:r>
              <a:rPr lang="hr-HR" dirty="0" smtClean="0"/>
              <a:t> I </a:t>
            </a:r>
            <a:r>
              <a:rPr lang="hr-HR" dirty="0" err="1" smtClean="0"/>
              <a:t>will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have</a:t>
            </a:r>
            <a:r>
              <a:rPr lang="hr-HR" dirty="0" smtClean="0"/>
              <a:t> </a:t>
            </a:r>
            <a:r>
              <a:rPr lang="hr-HR" dirty="0" err="1" smtClean="0"/>
              <a:t>sufficient</a:t>
            </a:r>
            <a:r>
              <a:rPr lang="hr-HR" dirty="0" smtClean="0"/>
              <a:t> </a:t>
            </a:r>
            <a:r>
              <a:rPr lang="hr-HR" dirty="0" err="1" smtClean="0"/>
              <a:t>income</a:t>
            </a:r>
            <a:r>
              <a:rPr lang="hr-HR" dirty="0" smtClean="0"/>
              <a:t> to live on </a:t>
            </a:r>
            <a:r>
              <a:rPr lang="hr-HR" dirty="0" err="1" smtClean="0"/>
              <a:t>my</a:t>
            </a:r>
            <a:r>
              <a:rPr lang="hr-HR" dirty="0" smtClean="0"/>
              <a:t> </a:t>
            </a:r>
            <a:r>
              <a:rPr lang="hr-HR" dirty="0" err="1" smtClean="0"/>
              <a:t>own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67/74 (91%) – </a:t>
            </a:r>
            <a:r>
              <a:rPr lang="hr-HR" dirty="0" err="1" smtClean="0"/>
              <a:t>That</a:t>
            </a:r>
            <a:r>
              <a:rPr lang="hr-HR" dirty="0" smtClean="0"/>
              <a:t> I </a:t>
            </a:r>
            <a:r>
              <a:rPr lang="hr-HR" dirty="0" err="1" smtClean="0"/>
              <a:t>will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be</a:t>
            </a:r>
            <a:r>
              <a:rPr lang="hr-HR" dirty="0" smtClean="0"/>
              <a:t> </a:t>
            </a:r>
            <a:r>
              <a:rPr lang="hr-HR" dirty="0" err="1" smtClean="0"/>
              <a:t>able</a:t>
            </a:r>
            <a:r>
              <a:rPr lang="hr-HR" dirty="0" smtClean="0"/>
              <a:t> to take care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myself</a:t>
            </a:r>
            <a:r>
              <a:rPr lang="hr-HR" dirty="0" smtClean="0"/>
              <a:t> </a:t>
            </a:r>
            <a:r>
              <a:rPr lang="hr-HR" dirty="0" err="1" smtClean="0"/>
              <a:t>when</a:t>
            </a:r>
            <a:r>
              <a:rPr lang="hr-HR" dirty="0" smtClean="0"/>
              <a:t> I </a:t>
            </a:r>
            <a:r>
              <a:rPr lang="hr-HR" dirty="0" err="1" smtClean="0"/>
              <a:t>get</a:t>
            </a:r>
            <a:r>
              <a:rPr lang="hr-HR" dirty="0" smtClean="0"/>
              <a:t> </a:t>
            </a:r>
            <a:r>
              <a:rPr lang="hr-HR" dirty="0" err="1" smtClean="0"/>
              <a:t>older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43/74 (58%) </a:t>
            </a:r>
            <a:r>
              <a:rPr lang="hr-HR" dirty="0"/>
              <a:t>–</a:t>
            </a:r>
            <a:r>
              <a:rPr lang="hr-HR" dirty="0" smtClean="0"/>
              <a:t> </a:t>
            </a:r>
            <a:r>
              <a:rPr lang="hr-HR" dirty="0" err="1" smtClean="0"/>
              <a:t>That</a:t>
            </a:r>
            <a:r>
              <a:rPr lang="hr-HR" dirty="0" smtClean="0"/>
              <a:t> I </a:t>
            </a:r>
            <a:r>
              <a:rPr lang="hr-HR" dirty="0" err="1" smtClean="0"/>
              <a:t>will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have</a:t>
            </a:r>
            <a:r>
              <a:rPr lang="hr-HR" dirty="0" smtClean="0"/>
              <a:t> </a:t>
            </a:r>
            <a:r>
              <a:rPr lang="hr-HR" dirty="0" err="1" smtClean="0"/>
              <a:t>my</a:t>
            </a:r>
            <a:r>
              <a:rPr lang="hr-HR" dirty="0" smtClean="0"/>
              <a:t> </a:t>
            </a:r>
            <a:r>
              <a:rPr lang="hr-HR" dirty="0" err="1" smtClean="0"/>
              <a:t>own</a:t>
            </a:r>
            <a:r>
              <a:rPr lang="hr-HR" dirty="0" smtClean="0"/>
              <a:t> </a:t>
            </a:r>
            <a:r>
              <a:rPr lang="hr-HR" dirty="0" err="1" smtClean="0"/>
              <a:t>house</a:t>
            </a:r>
            <a:r>
              <a:rPr lang="hr-HR" dirty="0" smtClean="0"/>
              <a:t>/</a:t>
            </a:r>
            <a:r>
              <a:rPr lang="hr-HR" dirty="0" err="1" smtClean="0"/>
              <a:t>apartment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39/74 (53%) </a:t>
            </a:r>
            <a:r>
              <a:rPr lang="hr-HR" dirty="0"/>
              <a:t>–</a:t>
            </a:r>
            <a:r>
              <a:rPr lang="hr-HR" dirty="0" smtClean="0"/>
              <a:t> My </a:t>
            </a:r>
            <a:r>
              <a:rPr lang="hr-HR" dirty="0" err="1" smtClean="0"/>
              <a:t>pension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747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 descr="CFicon_red.png"/>
          <p:cNvPicPr preferRelativeResize="0"/>
          <p:nvPr/>
        </p:nvPicPr>
        <p:blipFill rotWithShape="1">
          <a:blip r:embed="rId3">
            <a:alphaModFix/>
          </a:blip>
          <a:srcRect t="20070" r="32917" b="12215"/>
          <a:stretch/>
        </p:blipFill>
        <p:spPr>
          <a:xfrm>
            <a:off x="7524328" y="10014"/>
            <a:ext cx="1619672" cy="153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 descr="CFlogo_full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958876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18510" y="1475375"/>
            <a:ext cx="6749834" cy="585473"/>
          </a:xfrm>
        </p:spPr>
        <p:txBody>
          <a:bodyPr/>
          <a:lstStyle/>
          <a:p>
            <a:r>
              <a:rPr lang="hr-HR" dirty="0" err="1" smtClean="0"/>
              <a:t>Consequences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employment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income</a:t>
            </a:r>
            <a:r>
              <a:rPr lang="hr-HR" dirty="0" smtClean="0"/>
              <a:t> </a:t>
            </a:r>
            <a:r>
              <a:rPr lang="hr-HR" dirty="0" err="1" smtClean="0"/>
              <a:t>insecurity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43608" y="2070706"/>
            <a:ext cx="6912768" cy="36004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Inability</a:t>
            </a:r>
            <a:r>
              <a:rPr lang="hr-HR" dirty="0" smtClean="0"/>
              <a:t> to plan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develop</a:t>
            </a:r>
            <a:r>
              <a:rPr lang="hr-HR" dirty="0" smtClean="0"/>
              <a:t> a </a:t>
            </a:r>
            <a:r>
              <a:rPr lang="hr-HR" dirty="0" err="1" smtClean="0"/>
              <a:t>career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Inability</a:t>
            </a:r>
            <a:r>
              <a:rPr lang="hr-HR" dirty="0" smtClean="0"/>
              <a:t> to </a:t>
            </a:r>
            <a:r>
              <a:rPr lang="hr-HR" dirty="0" err="1" smtClean="0"/>
              <a:t>buy</a:t>
            </a:r>
            <a:r>
              <a:rPr lang="hr-HR" dirty="0" smtClean="0"/>
              <a:t> a home </a:t>
            </a:r>
            <a:endParaRPr lang="hr-HR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Inability</a:t>
            </a:r>
            <a:r>
              <a:rPr lang="hr-HR" dirty="0" smtClean="0"/>
              <a:t> to start </a:t>
            </a:r>
            <a:r>
              <a:rPr lang="hr-HR" dirty="0" err="1" smtClean="0"/>
              <a:t>or</a:t>
            </a:r>
            <a:r>
              <a:rPr lang="hr-HR" dirty="0" smtClean="0"/>
              <a:t> plan a </a:t>
            </a:r>
            <a:r>
              <a:rPr lang="hr-HR" dirty="0" err="1" smtClean="0"/>
              <a:t>family</a:t>
            </a:r>
            <a:r>
              <a:rPr lang="hr-HR" dirty="0" smtClean="0"/>
              <a:t> </a:t>
            </a:r>
            <a:r>
              <a:rPr lang="hr-HR" dirty="0" err="1" smtClean="0"/>
              <a:t>responsibly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Discourages</a:t>
            </a:r>
            <a:r>
              <a:rPr lang="hr-HR" dirty="0" smtClean="0"/>
              <a:t> </a:t>
            </a:r>
            <a:r>
              <a:rPr lang="hr-HR" dirty="0" err="1" smtClean="0"/>
              <a:t>investing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further</a:t>
            </a:r>
            <a:r>
              <a:rPr lang="hr-HR" dirty="0" smtClean="0"/>
              <a:t> </a:t>
            </a:r>
            <a:r>
              <a:rPr lang="hr-HR" dirty="0" err="1" smtClean="0"/>
              <a:t>education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Inabilitiy</a:t>
            </a:r>
            <a:r>
              <a:rPr lang="hr-HR" dirty="0" smtClean="0"/>
              <a:t> to </a:t>
            </a:r>
            <a:r>
              <a:rPr lang="hr-HR" dirty="0" err="1" smtClean="0"/>
              <a:t>travel</a:t>
            </a:r>
            <a:r>
              <a:rPr lang="hr-HR" dirty="0" smtClean="0"/>
              <a:t>, take </a:t>
            </a:r>
            <a:r>
              <a:rPr lang="hr-HR" dirty="0" err="1" smtClean="0"/>
              <a:t>vacations</a:t>
            </a:r>
            <a:r>
              <a:rPr lang="hr-HR" dirty="0" smtClean="0"/>
              <a:t>, plan </a:t>
            </a:r>
            <a:r>
              <a:rPr lang="hr-HR" dirty="0" err="1" smtClean="0"/>
              <a:t>trips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advance</a:t>
            </a:r>
            <a:r>
              <a:rPr lang="hr-HR" dirty="0" smtClean="0"/>
              <a:t>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Negative </a:t>
            </a:r>
            <a:r>
              <a:rPr lang="hr-HR" dirty="0" err="1" smtClean="0"/>
              <a:t>impact</a:t>
            </a:r>
            <a:r>
              <a:rPr lang="hr-HR" dirty="0" smtClean="0"/>
              <a:t> on </a:t>
            </a:r>
            <a:r>
              <a:rPr lang="hr-HR" dirty="0" err="1" smtClean="0"/>
              <a:t>social</a:t>
            </a:r>
            <a:r>
              <a:rPr lang="hr-HR" dirty="0" smtClean="0"/>
              <a:t> </a:t>
            </a:r>
            <a:r>
              <a:rPr lang="hr-HR" dirty="0" err="1" smtClean="0"/>
              <a:t>life</a:t>
            </a:r>
            <a:r>
              <a:rPr lang="hr-HR" dirty="0" smtClean="0"/>
              <a:t>, </a:t>
            </a:r>
            <a:r>
              <a:rPr lang="hr-HR" dirty="0" err="1" smtClean="0"/>
              <a:t>because</a:t>
            </a:r>
            <a:r>
              <a:rPr lang="hr-HR" dirty="0" smtClean="0"/>
              <a:t> </a:t>
            </a:r>
            <a:r>
              <a:rPr lang="hr-HR" dirty="0" err="1" smtClean="0"/>
              <a:t>it</a:t>
            </a:r>
            <a:r>
              <a:rPr lang="hr-HR" dirty="0" smtClean="0"/>
              <a:t> </a:t>
            </a:r>
            <a:r>
              <a:rPr lang="hr-HR" dirty="0" err="1" smtClean="0"/>
              <a:t>costs</a:t>
            </a:r>
            <a:r>
              <a:rPr lang="hr-HR" dirty="0" smtClean="0"/>
              <a:t> </a:t>
            </a:r>
            <a:r>
              <a:rPr lang="hr-HR" dirty="0" err="1" smtClean="0"/>
              <a:t>money</a:t>
            </a:r>
            <a:r>
              <a:rPr lang="hr-HR" dirty="0" smtClean="0"/>
              <a:t> to </a:t>
            </a:r>
            <a:r>
              <a:rPr lang="hr-HR" dirty="0" err="1" smtClean="0"/>
              <a:t>have</a:t>
            </a:r>
            <a:r>
              <a:rPr lang="hr-HR" dirty="0" smtClean="0"/>
              <a:t> one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Feelings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self-blame</a:t>
            </a:r>
            <a:r>
              <a:rPr lang="hr-HR" dirty="0" smtClean="0"/>
              <a:t>, </a:t>
            </a:r>
            <a:r>
              <a:rPr lang="hr-HR" dirty="0" err="1" smtClean="0"/>
              <a:t>inadequacy</a:t>
            </a:r>
            <a:r>
              <a:rPr lang="hr-HR" dirty="0" smtClean="0"/>
              <a:t>, </a:t>
            </a:r>
            <a:r>
              <a:rPr lang="hr-HR" dirty="0" err="1" smtClean="0"/>
              <a:t>low</a:t>
            </a:r>
            <a:r>
              <a:rPr lang="hr-HR" dirty="0" smtClean="0"/>
              <a:t> </a:t>
            </a:r>
            <a:r>
              <a:rPr lang="hr-HR" dirty="0" err="1" smtClean="0"/>
              <a:t>self</a:t>
            </a:r>
            <a:r>
              <a:rPr lang="hr-HR" dirty="0" smtClean="0"/>
              <a:t> </a:t>
            </a:r>
            <a:r>
              <a:rPr lang="hr-HR" dirty="0" err="1" smtClean="0"/>
              <a:t>esteem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Depression</a:t>
            </a:r>
            <a:r>
              <a:rPr lang="hr-HR" dirty="0" smtClean="0"/>
              <a:t>, </a:t>
            </a:r>
            <a:r>
              <a:rPr lang="hr-HR" dirty="0" err="1" smtClean="0"/>
              <a:t>anxiety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Pessimism</a:t>
            </a:r>
            <a:r>
              <a:rPr lang="hr-HR" dirty="0" smtClean="0"/>
              <a:t>, </a:t>
            </a:r>
            <a:r>
              <a:rPr lang="hr-HR" dirty="0" err="1" smtClean="0"/>
              <a:t>apathy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Hopelessness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future</a:t>
            </a:r>
          </a:p>
        </p:txBody>
      </p:sp>
    </p:spTree>
    <p:extLst>
      <p:ext uri="{BB962C8B-B14F-4D97-AF65-F5344CB8AC3E}">
        <p14:creationId xmlns:p14="http://schemas.microsoft.com/office/powerpoint/2010/main" val="134518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5576" y="1491304"/>
            <a:ext cx="7181882" cy="585473"/>
          </a:xfrm>
        </p:spPr>
        <p:txBody>
          <a:bodyPr/>
          <a:lstStyle/>
          <a:p>
            <a:pPr marL="285750" indent="-285750"/>
            <a:r>
              <a:rPr lang="hr-HR" dirty="0" err="1" smtClean="0"/>
              <a:t>What</a:t>
            </a:r>
            <a:r>
              <a:rPr lang="hr-HR" dirty="0" smtClean="0"/>
              <a:t> do </a:t>
            </a:r>
            <a:r>
              <a:rPr lang="hr-HR" dirty="0" err="1" smtClean="0"/>
              <a:t>you</a:t>
            </a:r>
            <a:r>
              <a:rPr lang="hr-HR" dirty="0" smtClean="0"/>
              <a:t> </a:t>
            </a:r>
            <a:r>
              <a:rPr lang="hr-HR" dirty="0" err="1" smtClean="0"/>
              <a:t>consider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main</a:t>
            </a:r>
            <a:r>
              <a:rPr lang="hr-HR" dirty="0" smtClean="0"/>
              <a:t> </a:t>
            </a:r>
            <a:r>
              <a:rPr lang="hr-HR" dirty="0" err="1" smtClean="0"/>
              <a:t>causes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job</a:t>
            </a:r>
            <a:r>
              <a:rPr lang="hr-HR" dirty="0" smtClean="0"/>
              <a:t> </a:t>
            </a:r>
            <a:r>
              <a:rPr lang="hr-HR" dirty="0" err="1" smtClean="0"/>
              <a:t>insecurity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Croatia? 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254420" y="1978840"/>
            <a:ext cx="6400800" cy="338437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Corruption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Clientelism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nepotism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economic</a:t>
            </a:r>
            <a:r>
              <a:rPr lang="hr-HR" dirty="0" smtClean="0"/>
              <a:t> </a:t>
            </a:r>
            <a:r>
              <a:rPr lang="hr-HR" dirty="0" err="1" smtClean="0"/>
              <a:t>situation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country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enough</a:t>
            </a:r>
            <a:r>
              <a:rPr lang="hr-HR" dirty="0" smtClean="0"/>
              <a:t> „</a:t>
            </a:r>
            <a:r>
              <a:rPr lang="hr-HR" dirty="0" err="1" smtClean="0"/>
              <a:t>good</a:t>
            </a:r>
            <a:r>
              <a:rPr lang="hr-HR" dirty="0" smtClean="0"/>
              <a:t>” </a:t>
            </a:r>
            <a:r>
              <a:rPr lang="hr-HR" dirty="0" err="1" smtClean="0"/>
              <a:t>jobs</a:t>
            </a:r>
            <a:r>
              <a:rPr lang="hr-HR" dirty="0" smtClean="0"/>
              <a:t> on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market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Inadequate</a:t>
            </a:r>
            <a:r>
              <a:rPr lang="hr-HR" dirty="0" smtClean="0"/>
              <a:t> </a:t>
            </a:r>
            <a:r>
              <a:rPr lang="hr-HR" dirty="0" err="1" smtClean="0"/>
              <a:t>education</a:t>
            </a:r>
            <a:r>
              <a:rPr lang="hr-HR" dirty="0" smtClean="0"/>
              <a:t> system </a:t>
            </a:r>
            <a:r>
              <a:rPr lang="hr-HR" dirty="0" err="1" smtClean="0"/>
              <a:t>that</a:t>
            </a:r>
            <a:r>
              <a:rPr lang="hr-HR" dirty="0" smtClean="0"/>
              <a:t> </a:t>
            </a:r>
            <a:r>
              <a:rPr lang="hr-HR" dirty="0" err="1" smtClean="0"/>
              <a:t>did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prepare</a:t>
            </a:r>
            <a:r>
              <a:rPr lang="hr-HR" dirty="0" smtClean="0"/>
              <a:t> </a:t>
            </a:r>
            <a:r>
              <a:rPr lang="hr-HR" dirty="0" err="1" smtClean="0"/>
              <a:t>us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labour</a:t>
            </a:r>
            <a:r>
              <a:rPr lang="hr-HR" dirty="0" smtClean="0"/>
              <a:t> </a:t>
            </a:r>
            <a:r>
              <a:rPr lang="hr-HR" dirty="0" err="1" smtClean="0"/>
              <a:t>market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21st </a:t>
            </a:r>
            <a:r>
              <a:rPr lang="hr-HR" dirty="0" err="1" smtClean="0"/>
              <a:t>century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r-HR" dirty="0" smtClean="0"/>
          </a:p>
          <a:p>
            <a:pPr algn="l"/>
            <a:r>
              <a:rPr lang="hr-HR" b="1" dirty="0" err="1" smtClean="0"/>
              <a:t>What</a:t>
            </a:r>
            <a:r>
              <a:rPr lang="hr-HR" b="1" dirty="0" smtClean="0"/>
              <a:t> </a:t>
            </a:r>
            <a:r>
              <a:rPr lang="hr-HR" b="1" dirty="0" err="1" smtClean="0"/>
              <a:t>is</a:t>
            </a:r>
            <a:r>
              <a:rPr lang="hr-HR" b="1" dirty="0" smtClean="0"/>
              <a:t> most </a:t>
            </a:r>
            <a:r>
              <a:rPr lang="hr-HR" b="1" dirty="0" err="1" smtClean="0"/>
              <a:t>important</a:t>
            </a:r>
            <a:r>
              <a:rPr lang="hr-HR" b="1" dirty="0" smtClean="0"/>
              <a:t> for </a:t>
            </a:r>
            <a:r>
              <a:rPr lang="hr-HR" b="1" dirty="0" err="1" smtClean="0"/>
              <a:t>getting</a:t>
            </a:r>
            <a:r>
              <a:rPr lang="hr-HR" b="1" dirty="0" smtClean="0"/>
              <a:t> a </a:t>
            </a:r>
            <a:r>
              <a:rPr lang="hr-HR" b="1" dirty="0" err="1" smtClean="0"/>
              <a:t>job</a:t>
            </a:r>
            <a:r>
              <a:rPr lang="hr-HR" b="1" dirty="0" smtClean="0"/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„veza”, </a:t>
            </a:r>
            <a:r>
              <a:rPr lang="hr-HR" dirty="0" err="1" smtClean="0"/>
              <a:t>family</a:t>
            </a:r>
            <a:r>
              <a:rPr lang="hr-HR" dirty="0" smtClean="0"/>
              <a:t>, </a:t>
            </a:r>
            <a:r>
              <a:rPr lang="hr-HR" dirty="0" err="1" smtClean="0"/>
              <a:t>education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„To </a:t>
            </a:r>
            <a:r>
              <a:rPr lang="hr-HR" dirty="0" err="1" smtClean="0"/>
              <a:t>have</a:t>
            </a:r>
            <a:r>
              <a:rPr lang="hr-HR" dirty="0" smtClean="0"/>
              <a:t> a </a:t>
            </a:r>
            <a:r>
              <a:rPr lang="hr-HR" dirty="0" err="1" smtClean="0"/>
              <a:t>career</a:t>
            </a:r>
            <a:r>
              <a:rPr lang="hr-HR" dirty="0" smtClean="0"/>
              <a:t>,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just</a:t>
            </a:r>
            <a:r>
              <a:rPr lang="hr-HR" dirty="0" smtClean="0"/>
              <a:t> a </a:t>
            </a:r>
            <a:r>
              <a:rPr lang="hr-HR" dirty="0" err="1" smtClean="0"/>
              <a:t>temporary</a:t>
            </a:r>
            <a:r>
              <a:rPr lang="hr-HR" dirty="0" smtClean="0"/>
              <a:t> </a:t>
            </a:r>
            <a:r>
              <a:rPr lang="hr-HR" dirty="0" err="1" smtClean="0"/>
              <a:t>job</a:t>
            </a:r>
            <a:r>
              <a:rPr lang="hr-HR" dirty="0" smtClean="0"/>
              <a:t>, </a:t>
            </a:r>
            <a:r>
              <a:rPr lang="hr-HR" dirty="0" err="1" smtClean="0"/>
              <a:t>you</a:t>
            </a:r>
            <a:r>
              <a:rPr lang="hr-HR" dirty="0" smtClean="0"/>
              <a:t> </a:t>
            </a:r>
            <a:r>
              <a:rPr lang="hr-HR" dirty="0" err="1" smtClean="0"/>
              <a:t>need</a:t>
            </a:r>
            <a:r>
              <a:rPr lang="hr-HR" dirty="0" smtClean="0"/>
              <a:t> </a:t>
            </a:r>
            <a:r>
              <a:rPr lang="hr-HR" dirty="0" err="1" smtClean="0"/>
              <a:t>either</a:t>
            </a:r>
            <a:r>
              <a:rPr lang="hr-HR" dirty="0" smtClean="0"/>
              <a:t> a </a:t>
            </a:r>
            <a:r>
              <a:rPr lang="hr-HR" dirty="0" err="1" smtClean="0"/>
              <a:t>connection</a:t>
            </a:r>
            <a:r>
              <a:rPr lang="hr-HR" dirty="0" smtClean="0"/>
              <a:t>, a </a:t>
            </a:r>
            <a:r>
              <a:rPr lang="hr-HR" dirty="0" err="1" smtClean="0"/>
              <a:t>political</a:t>
            </a:r>
            <a:r>
              <a:rPr lang="hr-HR" dirty="0" smtClean="0"/>
              <a:t> party, </a:t>
            </a:r>
            <a:r>
              <a:rPr lang="hr-HR" dirty="0" err="1" smtClean="0"/>
              <a:t>or</a:t>
            </a:r>
            <a:r>
              <a:rPr lang="hr-HR" dirty="0" smtClean="0"/>
              <a:t> to </a:t>
            </a:r>
            <a:r>
              <a:rPr lang="hr-HR" dirty="0" err="1" smtClean="0"/>
              <a:t>be</a:t>
            </a:r>
            <a:r>
              <a:rPr lang="hr-HR" dirty="0" smtClean="0"/>
              <a:t> a </a:t>
            </a:r>
            <a:r>
              <a:rPr lang="hr-HR" dirty="0" err="1" smtClean="0"/>
              <a:t>genius</a:t>
            </a:r>
            <a:r>
              <a:rPr lang="hr-HR" dirty="0" smtClean="0"/>
              <a:t>.” M, 35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7478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58722" y="1220949"/>
            <a:ext cx="6455704" cy="657481"/>
          </a:xfrm>
        </p:spPr>
        <p:txBody>
          <a:bodyPr/>
          <a:lstStyle/>
          <a:p>
            <a:r>
              <a:rPr lang="hr-HR" dirty="0" err="1" smtClean="0"/>
              <a:t>Corruptive</a:t>
            </a:r>
            <a:r>
              <a:rPr lang="hr-HR" dirty="0" smtClean="0"/>
              <a:t> </a:t>
            </a:r>
            <a:r>
              <a:rPr lang="hr-HR" dirty="0" err="1" smtClean="0"/>
              <a:t>employment</a:t>
            </a:r>
            <a:r>
              <a:rPr lang="hr-HR" dirty="0" smtClean="0"/>
              <a:t> </a:t>
            </a:r>
            <a:r>
              <a:rPr lang="hr-HR" dirty="0" err="1" smtClean="0"/>
              <a:t>practices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60788" y="1878430"/>
            <a:ext cx="6651572" cy="338437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Majority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participants</a:t>
            </a:r>
            <a:r>
              <a:rPr lang="hr-HR" dirty="0" smtClean="0"/>
              <a:t> had </a:t>
            </a:r>
            <a:r>
              <a:rPr lang="hr-HR" dirty="0" err="1" smtClean="0"/>
              <a:t>experienced</a:t>
            </a:r>
            <a:r>
              <a:rPr lang="hr-HR" dirty="0" smtClean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seen</a:t>
            </a:r>
            <a:r>
              <a:rPr lang="hr-HR" dirty="0" smtClean="0"/>
              <a:t> </a:t>
            </a:r>
            <a:r>
              <a:rPr lang="hr-HR" dirty="0" err="1" smtClean="0"/>
              <a:t>corruptive</a:t>
            </a:r>
            <a:r>
              <a:rPr lang="hr-HR" dirty="0" smtClean="0"/>
              <a:t> </a:t>
            </a:r>
            <a:r>
              <a:rPr lang="hr-HR" dirty="0" err="1" smtClean="0"/>
              <a:t>employment</a:t>
            </a:r>
            <a:r>
              <a:rPr lang="hr-HR" dirty="0" smtClean="0"/>
              <a:t> </a:t>
            </a:r>
            <a:r>
              <a:rPr lang="hr-HR" dirty="0" err="1" smtClean="0"/>
              <a:t>practices</a:t>
            </a:r>
            <a:r>
              <a:rPr lang="hr-HR" dirty="0" smtClean="0"/>
              <a:t> at </a:t>
            </a:r>
            <a:r>
              <a:rPr lang="hr-HR" dirty="0" err="1" smtClean="0"/>
              <a:t>their</a:t>
            </a:r>
            <a:r>
              <a:rPr lang="hr-HR" dirty="0" smtClean="0"/>
              <a:t> </a:t>
            </a:r>
            <a:r>
              <a:rPr lang="hr-HR" dirty="0" err="1" smtClean="0"/>
              <a:t>current</a:t>
            </a:r>
            <a:r>
              <a:rPr lang="hr-HR" dirty="0" smtClean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previous</a:t>
            </a:r>
            <a:r>
              <a:rPr lang="hr-HR" dirty="0" smtClean="0"/>
              <a:t> </a:t>
            </a:r>
            <a:r>
              <a:rPr lang="hr-HR" dirty="0" err="1" smtClean="0"/>
              <a:t>job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Not</a:t>
            </a:r>
            <a:r>
              <a:rPr lang="hr-HR" dirty="0" smtClean="0"/>
              <a:t> one </a:t>
            </a:r>
            <a:r>
              <a:rPr lang="hr-HR" dirty="0" err="1" smtClean="0"/>
              <a:t>person</a:t>
            </a:r>
            <a:r>
              <a:rPr lang="hr-HR" dirty="0" smtClean="0"/>
              <a:t> </a:t>
            </a:r>
            <a:r>
              <a:rPr lang="hr-HR" dirty="0" err="1" smtClean="0"/>
              <a:t>reported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corruptive</a:t>
            </a:r>
            <a:r>
              <a:rPr lang="hr-HR" dirty="0" smtClean="0"/>
              <a:t> </a:t>
            </a:r>
            <a:r>
              <a:rPr lang="hr-HR" dirty="0" err="1" smtClean="0"/>
              <a:t>employment</a:t>
            </a:r>
            <a:r>
              <a:rPr lang="hr-HR" dirty="0" smtClean="0"/>
              <a:t> </a:t>
            </a:r>
            <a:r>
              <a:rPr lang="hr-HR" dirty="0" err="1" smtClean="0"/>
              <a:t>practices</a:t>
            </a:r>
            <a:r>
              <a:rPr lang="hr-HR" dirty="0" smtClean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General </a:t>
            </a:r>
            <a:r>
              <a:rPr lang="hr-HR" dirty="0" err="1" smtClean="0"/>
              <a:t>distrust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institutions</a:t>
            </a:r>
            <a:r>
              <a:rPr lang="hr-HR" dirty="0" smtClean="0"/>
              <a:t>, </a:t>
            </a:r>
            <a:r>
              <a:rPr lang="hr-HR" dirty="0" err="1" smtClean="0"/>
              <a:t>disbelief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workers</a:t>
            </a:r>
            <a:r>
              <a:rPr lang="hr-HR" dirty="0" smtClean="0"/>
              <a:t> </a:t>
            </a:r>
            <a:r>
              <a:rPr lang="hr-HR" dirty="0" err="1" smtClean="0"/>
              <a:t>rights</a:t>
            </a:r>
            <a:endParaRPr lang="hr-HR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„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There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no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point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reporting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anyone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 Who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will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I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report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him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to?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man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above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him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who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hired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him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? Some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government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office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?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are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all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corrupt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our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corrupted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courts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?” M, 28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„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There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no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point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reporting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these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kind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of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things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That’s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just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how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things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function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Croatia.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People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come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 a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position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of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power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,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hand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jobs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out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 „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their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”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people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,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and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so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on,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and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so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on,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all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way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lady at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chech-out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counter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 My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complaining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not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going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to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change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situation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Croatia.” Ž, 31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„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There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nothing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you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can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do to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change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this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If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you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don’t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like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,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leave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.” M,27</a:t>
            </a:r>
            <a:endParaRPr lang="en-CA" dirty="0">
              <a:solidFill>
                <a:schemeClr val="bg2"/>
              </a:solidFill>
              <a:latin typeface="Asap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478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01139" y="1176740"/>
            <a:ext cx="5165658" cy="729489"/>
          </a:xfrm>
        </p:spPr>
        <p:txBody>
          <a:bodyPr/>
          <a:lstStyle/>
          <a:p>
            <a:r>
              <a:rPr lang="hr-HR" dirty="0" err="1" smtClean="0"/>
              <a:t>What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</a:t>
            </a:r>
            <a:r>
              <a:rPr lang="hr-HR" dirty="0" err="1" smtClean="0"/>
              <a:t>your</a:t>
            </a:r>
            <a:r>
              <a:rPr lang="hr-HR" dirty="0" smtClean="0"/>
              <a:t> ideal </a:t>
            </a:r>
            <a:r>
              <a:rPr lang="hr-HR" dirty="0" err="1" smtClean="0"/>
              <a:t>job</a:t>
            </a:r>
            <a:r>
              <a:rPr lang="hr-HR" dirty="0" smtClean="0"/>
              <a:t>? 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15616" y="1916832"/>
            <a:ext cx="6336704" cy="20385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</a:t>
            </a:r>
            <a:r>
              <a:rPr lang="hr-HR" dirty="0" err="1" smtClean="0"/>
              <a:t>Decent</a:t>
            </a:r>
            <a:r>
              <a:rPr lang="hr-HR" dirty="0" smtClean="0"/>
              <a:t>”, „</a:t>
            </a:r>
            <a:r>
              <a:rPr lang="hr-HR" dirty="0" err="1" smtClean="0"/>
              <a:t>normal</a:t>
            </a:r>
            <a:r>
              <a:rPr lang="hr-HR" dirty="0" smtClean="0"/>
              <a:t>”, „</a:t>
            </a:r>
            <a:r>
              <a:rPr lang="hr-HR" dirty="0" err="1" smtClean="0"/>
              <a:t>stable</a:t>
            </a:r>
            <a:r>
              <a:rPr lang="hr-HR" dirty="0" smtClean="0"/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</a:t>
            </a:r>
            <a:r>
              <a:rPr lang="hr-HR" dirty="0" err="1" smtClean="0"/>
              <a:t>Where</a:t>
            </a:r>
            <a:r>
              <a:rPr lang="hr-HR" dirty="0" smtClean="0"/>
              <a:t> I </a:t>
            </a:r>
            <a:r>
              <a:rPr lang="hr-HR" dirty="0" err="1" smtClean="0"/>
              <a:t>receive</a:t>
            </a:r>
            <a:r>
              <a:rPr lang="hr-HR" dirty="0" smtClean="0"/>
              <a:t> a </a:t>
            </a:r>
            <a:r>
              <a:rPr lang="hr-HR" dirty="0" err="1" smtClean="0"/>
              <a:t>regular</a:t>
            </a:r>
            <a:r>
              <a:rPr lang="hr-HR" dirty="0" smtClean="0"/>
              <a:t> </a:t>
            </a:r>
            <a:r>
              <a:rPr lang="hr-HR" dirty="0" err="1" smtClean="0"/>
              <a:t>pay</a:t>
            </a:r>
            <a:r>
              <a:rPr lang="hr-HR" dirty="0" smtClean="0"/>
              <a:t>, </a:t>
            </a:r>
            <a:r>
              <a:rPr lang="hr-HR" dirty="0" err="1" smtClean="0"/>
              <a:t>every</a:t>
            </a:r>
            <a:r>
              <a:rPr lang="hr-HR" dirty="0" smtClean="0"/>
              <a:t> </a:t>
            </a:r>
            <a:r>
              <a:rPr lang="hr-HR" dirty="0" err="1" smtClean="0"/>
              <a:t>month</a:t>
            </a:r>
            <a:r>
              <a:rPr lang="hr-HR" dirty="0" smtClean="0"/>
              <a:t>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</a:t>
            </a:r>
            <a:r>
              <a:rPr lang="hr-HR" dirty="0" err="1" smtClean="0"/>
              <a:t>Where</a:t>
            </a:r>
            <a:r>
              <a:rPr lang="hr-HR" dirty="0" smtClean="0"/>
              <a:t> I am </a:t>
            </a:r>
            <a:r>
              <a:rPr lang="hr-HR" dirty="0" err="1" smtClean="0"/>
              <a:t>not</a:t>
            </a:r>
            <a:r>
              <a:rPr lang="hr-HR" dirty="0" smtClean="0"/>
              <a:t> a slave,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have</a:t>
            </a:r>
            <a:r>
              <a:rPr lang="hr-HR" dirty="0" smtClean="0"/>
              <a:t> to </a:t>
            </a:r>
            <a:r>
              <a:rPr lang="hr-HR" dirty="0" err="1" smtClean="0"/>
              <a:t>endure</a:t>
            </a:r>
            <a:r>
              <a:rPr lang="hr-HR" dirty="0" smtClean="0"/>
              <a:t> </a:t>
            </a:r>
            <a:r>
              <a:rPr lang="hr-HR" dirty="0" err="1" smtClean="0"/>
              <a:t>mobbing</a:t>
            </a:r>
            <a:r>
              <a:rPr lang="hr-HR" dirty="0" smtClean="0"/>
              <a:t> </a:t>
            </a:r>
            <a:r>
              <a:rPr lang="hr-HR" dirty="0" err="1" smtClean="0"/>
              <a:t>just</a:t>
            </a:r>
            <a:r>
              <a:rPr lang="hr-HR" dirty="0" smtClean="0"/>
              <a:t> for a </a:t>
            </a:r>
            <a:r>
              <a:rPr lang="hr-HR" dirty="0" err="1" smtClean="0"/>
              <a:t>little</a:t>
            </a:r>
            <a:r>
              <a:rPr lang="hr-HR" dirty="0" smtClean="0"/>
              <a:t> </a:t>
            </a:r>
            <a:r>
              <a:rPr lang="hr-HR" dirty="0" err="1" smtClean="0"/>
              <a:t>money</a:t>
            </a:r>
            <a:r>
              <a:rPr lang="hr-HR" dirty="0" smtClean="0"/>
              <a:t>”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my</a:t>
            </a:r>
            <a:r>
              <a:rPr lang="hr-HR" dirty="0" smtClean="0"/>
              <a:t> </a:t>
            </a:r>
            <a:r>
              <a:rPr lang="hr-HR" dirty="0" err="1" smtClean="0"/>
              <a:t>field</a:t>
            </a:r>
            <a:r>
              <a:rPr lang="hr-HR" dirty="0" smtClean="0"/>
              <a:t>”, „</a:t>
            </a:r>
            <a:r>
              <a:rPr lang="hr-HR" dirty="0" err="1" smtClean="0"/>
              <a:t>where</a:t>
            </a:r>
            <a:r>
              <a:rPr lang="hr-HR" dirty="0" smtClean="0"/>
              <a:t> I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learn</a:t>
            </a:r>
            <a:r>
              <a:rPr lang="hr-HR" dirty="0" smtClean="0"/>
              <a:t> </a:t>
            </a:r>
            <a:r>
              <a:rPr lang="hr-HR" dirty="0" err="1" smtClean="0"/>
              <a:t>new</a:t>
            </a:r>
            <a:r>
              <a:rPr lang="hr-HR" dirty="0" smtClean="0"/>
              <a:t> </a:t>
            </a:r>
            <a:r>
              <a:rPr lang="hr-HR" dirty="0" err="1" smtClean="0"/>
              <a:t>skills</a:t>
            </a:r>
            <a:r>
              <a:rPr lang="hr-HR" dirty="0" smtClean="0"/>
              <a:t>”, „</a:t>
            </a:r>
            <a:r>
              <a:rPr lang="hr-HR" dirty="0" err="1" smtClean="0"/>
              <a:t>where</a:t>
            </a:r>
            <a:r>
              <a:rPr lang="hr-HR" dirty="0" smtClean="0"/>
              <a:t> I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develop</a:t>
            </a:r>
            <a:r>
              <a:rPr lang="hr-HR" dirty="0" smtClean="0"/>
              <a:t> </a:t>
            </a:r>
            <a:r>
              <a:rPr lang="hr-HR" dirty="0" err="1" smtClean="0"/>
              <a:t>my</a:t>
            </a:r>
            <a:r>
              <a:rPr lang="hr-HR" dirty="0" smtClean="0"/>
              <a:t> </a:t>
            </a:r>
            <a:r>
              <a:rPr lang="hr-HR" dirty="0" err="1" smtClean="0"/>
              <a:t>career</a:t>
            </a:r>
            <a:r>
              <a:rPr lang="hr-HR" dirty="0" smtClean="0"/>
              <a:t>”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„a </a:t>
            </a:r>
            <a:r>
              <a:rPr lang="hr-HR" dirty="0" err="1" smtClean="0"/>
              <a:t>pay</a:t>
            </a:r>
            <a:r>
              <a:rPr lang="hr-HR" dirty="0" smtClean="0"/>
              <a:t> </a:t>
            </a:r>
            <a:r>
              <a:rPr lang="hr-HR" dirty="0" err="1" smtClean="0"/>
              <a:t>chech</a:t>
            </a:r>
            <a:r>
              <a:rPr lang="hr-HR" dirty="0" smtClean="0"/>
              <a:t> I </a:t>
            </a:r>
            <a:r>
              <a:rPr lang="hr-HR" dirty="0" err="1" smtClean="0"/>
              <a:t>can</a:t>
            </a:r>
            <a:r>
              <a:rPr lang="hr-HR" dirty="0" smtClean="0"/>
              <a:t> live </a:t>
            </a:r>
            <a:r>
              <a:rPr lang="hr-HR" dirty="0" err="1" smtClean="0"/>
              <a:t>with</a:t>
            </a:r>
            <a:r>
              <a:rPr lang="hr-HR" dirty="0" smtClean="0"/>
              <a:t>”, „</a:t>
            </a:r>
            <a:r>
              <a:rPr lang="hr-HR" dirty="0" err="1" smtClean="0"/>
              <a:t>with</a:t>
            </a:r>
            <a:r>
              <a:rPr lang="hr-HR" dirty="0" smtClean="0"/>
              <a:t> a </a:t>
            </a:r>
            <a:r>
              <a:rPr lang="hr-HR" dirty="0" err="1" smtClean="0"/>
              <a:t>paycheck</a:t>
            </a:r>
            <a:r>
              <a:rPr lang="hr-HR" dirty="0" smtClean="0"/>
              <a:t> </a:t>
            </a:r>
            <a:r>
              <a:rPr lang="hr-HR" dirty="0" err="1" smtClean="0"/>
              <a:t>that</a:t>
            </a:r>
            <a:r>
              <a:rPr lang="hr-HR" dirty="0" smtClean="0"/>
              <a:t> </a:t>
            </a:r>
            <a:r>
              <a:rPr lang="hr-HR" dirty="0" err="1" smtClean="0"/>
              <a:t>covers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basic</a:t>
            </a:r>
            <a:r>
              <a:rPr lang="hr-HR" dirty="0" smtClean="0"/>
              <a:t> </a:t>
            </a:r>
            <a:r>
              <a:rPr lang="hr-HR" dirty="0" err="1" smtClean="0"/>
              <a:t>costs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living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Croatia”, „one </a:t>
            </a:r>
            <a:r>
              <a:rPr lang="hr-HR" dirty="0" err="1" smtClean="0"/>
              <a:t>that</a:t>
            </a:r>
            <a:r>
              <a:rPr lang="hr-HR" dirty="0" smtClean="0"/>
              <a:t> </a:t>
            </a:r>
            <a:r>
              <a:rPr lang="hr-HR" dirty="0" err="1" smtClean="0"/>
              <a:t>will</a:t>
            </a:r>
            <a:r>
              <a:rPr lang="hr-HR" dirty="0" smtClean="0"/>
              <a:t> </a:t>
            </a:r>
            <a:r>
              <a:rPr lang="hr-HR" dirty="0" err="1" smtClean="0"/>
              <a:t>help</a:t>
            </a:r>
            <a:r>
              <a:rPr lang="hr-HR" dirty="0" smtClean="0"/>
              <a:t> me </a:t>
            </a:r>
            <a:r>
              <a:rPr lang="hr-HR" dirty="0" err="1" smtClean="0"/>
              <a:t>build</a:t>
            </a:r>
            <a:r>
              <a:rPr lang="hr-HR" dirty="0" smtClean="0"/>
              <a:t> </a:t>
            </a:r>
            <a:r>
              <a:rPr lang="hr-HR" dirty="0" err="1" smtClean="0"/>
              <a:t>my</a:t>
            </a:r>
            <a:r>
              <a:rPr lang="hr-HR" dirty="0" smtClean="0"/>
              <a:t> future”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„I am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asking</a:t>
            </a:r>
            <a:r>
              <a:rPr lang="hr-HR" dirty="0" smtClean="0"/>
              <a:t> for a </a:t>
            </a:r>
            <a:r>
              <a:rPr lang="hr-HR" dirty="0" err="1" smtClean="0"/>
              <a:t>lot</a:t>
            </a:r>
            <a:r>
              <a:rPr lang="hr-HR" dirty="0" smtClean="0"/>
              <a:t>. </a:t>
            </a:r>
            <a:r>
              <a:rPr lang="hr-HR" dirty="0" err="1" smtClean="0"/>
              <a:t>Just</a:t>
            </a:r>
            <a:r>
              <a:rPr lang="hr-HR" dirty="0" smtClean="0"/>
              <a:t> a </a:t>
            </a:r>
            <a:r>
              <a:rPr lang="hr-HR" dirty="0" err="1" smtClean="0"/>
              <a:t>decent</a:t>
            </a:r>
            <a:r>
              <a:rPr lang="hr-HR" dirty="0" smtClean="0"/>
              <a:t> </a:t>
            </a:r>
            <a:r>
              <a:rPr lang="hr-HR" dirty="0" err="1" smtClean="0"/>
              <a:t>job</a:t>
            </a:r>
            <a:r>
              <a:rPr lang="hr-HR" dirty="0" smtClean="0"/>
              <a:t> </a:t>
            </a:r>
            <a:r>
              <a:rPr lang="hr-HR" dirty="0" err="1" smtClean="0"/>
              <a:t>which</a:t>
            </a:r>
            <a:r>
              <a:rPr lang="hr-HR" dirty="0" smtClean="0"/>
              <a:t> </a:t>
            </a:r>
            <a:r>
              <a:rPr lang="hr-HR" dirty="0" err="1" smtClean="0"/>
              <a:t>will</a:t>
            </a:r>
            <a:r>
              <a:rPr lang="hr-HR" dirty="0" smtClean="0"/>
              <a:t> </a:t>
            </a:r>
            <a:r>
              <a:rPr lang="hr-HR" dirty="0" err="1" smtClean="0"/>
              <a:t>allow</a:t>
            </a:r>
            <a:r>
              <a:rPr lang="hr-HR" dirty="0" smtClean="0"/>
              <a:t> me to </a:t>
            </a:r>
            <a:r>
              <a:rPr lang="hr-HR" dirty="0" err="1" smtClean="0"/>
              <a:t>pay</a:t>
            </a:r>
            <a:r>
              <a:rPr lang="hr-HR" dirty="0" smtClean="0"/>
              <a:t> for rent, </a:t>
            </a:r>
            <a:r>
              <a:rPr lang="hr-HR" dirty="0" err="1" smtClean="0"/>
              <a:t>food</a:t>
            </a:r>
            <a:r>
              <a:rPr lang="hr-HR" dirty="0" smtClean="0"/>
              <a:t>, a </a:t>
            </a:r>
            <a:r>
              <a:rPr lang="hr-HR" dirty="0" err="1" smtClean="0"/>
              <a:t>little</a:t>
            </a:r>
            <a:r>
              <a:rPr lang="hr-HR" dirty="0" smtClean="0"/>
              <a:t> bit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leisure</a:t>
            </a:r>
            <a:r>
              <a:rPr lang="hr-HR" dirty="0" smtClean="0"/>
              <a:t>, </a:t>
            </a:r>
            <a:r>
              <a:rPr lang="hr-HR" dirty="0" err="1" smtClean="0"/>
              <a:t>and</a:t>
            </a:r>
            <a:r>
              <a:rPr lang="hr-HR" dirty="0" smtClean="0"/>
              <a:t> to </a:t>
            </a:r>
            <a:r>
              <a:rPr lang="hr-HR" dirty="0" err="1" smtClean="0"/>
              <a:t>help</a:t>
            </a:r>
            <a:r>
              <a:rPr lang="hr-HR" dirty="0" smtClean="0"/>
              <a:t> </a:t>
            </a:r>
            <a:r>
              <a:rPr lang="hr-HR" dirty="0" err="1" smtClean="0"/>
              <a:t>my</a:t>
            </a:r>
            <a:r>
              <a:rPr lang="hr-HR" dirty="0" smtClean="0"/>
              <a:t> </a:t>
            </a:r>
            <a:r>
              <a:rPr lang="hr-HR" dirty="0" err="1" smtClean="0"/>
              <a:t>parents</a:t>
            </a:r>
            <a:r>
              <a:rPr lang="hr-HR" dirty="0" smtClean="0"/>
              <a:t> </a:t>
            </a:r>
            <a:r>
              <a:rPr lang="hr-HR" dirty="0" err="1" smtClean="0"/>
              <a:t>when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time </a:t>
            </a:r>
            <a:r>
              <a:rPr lang="hr-HR" dirty="0" err="1" smtClean="0"/>
              <a:t>comes</a:t>
            </a:r>
            <a:r>
              <a:rPr lang="hr-HR" dirty="0" smtClean="0"/>
              <a:t>. I am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looknig</a:t>
            </a:r>
            <a:r>
              <a:rPr lang="hr-HR" dirty="0" smtClean="0"/>
              <a:t> for </a:t>
            </a:r>
            <a:r>
              <a:rPr lang="hr-HR" dirty="0" err="1" smtClean="0"/>
              <a:t>anything</a:t>
            </a:r>
            <a:r>
              <a:rPr lang="hr-HR" dirty="0" smtClean="0"/>
              <a:t> </a:t>
            </a:r>
            <a:r>
              <a:rPr lang="hr-HR" dirty="0" err="1" smtClean="0"/>
              <a:t>luxurious</a:t>
            </a:r>
            <a:r>
              <a:rPr lang="hr-HR" dirty="0" smtClean="0"/>
              <a:t>.” M,30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5643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8" descr="CFlogo_fullcol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06899" y="1221432"/>
            <a:ext cx="7438800" cy="585473"/>
          </a:xfrm>
        </p:spPr>
        <p:txBody>
          <a:bodyPr/>
          <a:lstStyle/>
          <a:p>
            <a:r>
              <a:rPr lang="hr-HR" dirty="0" smtClean="0"/>
              <a:t>State </a:t>
            </a:r>
            <a:r>
              <a:rPr lang="hr-HR" dirty="0" err="1" smtClean="0"/>
              <a:t>institutions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policies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15616" y="1916832"/>
            <a:ext cx="6400800" cy="20385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 smtClean="0"/>
              <a:t>From</a:t>
            </a:r>
            <a:r>
              <a:rPr lang="hr-HR" b="1" dirty="0" smtClean="0"/>
              <a:t> </a:t>
            </a:r>
            <a:r>
              <a:rPr lang="hr-HR" b="1" dirty="0"/>
              <a:t>1 </a:t>
            </a:r>
            <a:r>
              <a:rPr lang="hr-HR" b="1" dirty="0" smtClean="0"/>
              <a:t>to </a:t>
            </a:r>
            <a:r>
              <a:rPr lang="hr-HR" b="1" dirty="0"/>
              <a:t>10, </a:t>
            </a:r>
            <a:r>
              <a:rPr lang="hr-HR" b="1" dirty="0" smtClean="0"/>
              <a:t>how </a:t>
            </a:r>
            <a:r>
              <a:rPr lang="hr-HR" b="1" dirty="0" err="1" smtClean="0"/>
              <a:t>protected</a:t>
            </a:r>
            <a:r>
              <a:rPr lang="hr-HR" b="1" dirty="0" smtClean="0"/>
              <a:t> do </a:t>
            </a:r>
            <a:r>
              <a:rPr lang="hr-HR" b="1" dirty="0" err="1" smtClean="0"/>
              <a:t>you</a:t>
            </a:r>
            <a:r>
              <a:rPr lang="hr-HR" b="1" dirty="0" smtClean="0"/>
              <a:t> </a:t>
            </a:r>
            <a:r>
              <a:rPr lang="hr-HR" b="1" dirty="0" err="1" smtClean="0"/>
              <a:t>feel</a:t>
            </a:r>
            <a:r>
              <a:rPr lang="hr-HR" b="1" dirty="0" smtClean="0"/>
              <a:t> </a:t>
            </a:r>
            <a:r>
              <a:rPr lang="hr-HR" b="1" dirty="0" err="1" smtClean="0"/>
              <a:t>by</a:t>
            </a:r>
            <a:r>
              <a:rPr lang="hr-HR" b="1" dirty="0" smtClean="0"/>
              <a:t> </a:t>
            </a:r>
            <a:r>
              <a:rPr lang="hr-HR" b="1" dirty="0" err="1" smtClean="0"/>
              <a:t>state</a:t>
            </a:r>
            <a:r>
              <a:rPr lang="hr-HR" b="1" dirty="0" smtClean="0"/>
              <a:t> </a:t>
            </a:r>
            <a:r>
              <a:rPr lang="hr-HR" b="1" dirty="0" err="1" smtClean="0"/>
              <a:t>policies</a:t>
            </a:r>
            <a:r>
              <a:rPr lang="hr-HR" b="1" dirty="0" smtClean="0"/>
              <a:t> </a:t>
            </a:r>
            <a:r>
              <a:rPr lang="hr-HR" b="1" dirty="0" err="1" smtClean="0"/>
              <a:t>and</a:t>
            </a:r>
            <a:r>
              <a:rPr lang="hr-HR" b="1" dirty="0" smtClean="0"/>
              <a:t> </a:t>
            </a:r>
            <a:r>
              <a:rPr lang="hr-HR" b="1" dirty="0" err="1" smtClean="0"/>
              <a:t>programs</a:t>
            </a:r>
            <a:r>
              <a:rPr lang="hr-HR" b="1" dirty="0" smtClean="0"/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Income</a:t>
            </a:r>
            <a:r>
              <a:rPr lang="hr-HR" dirty="0" smtClean="0"/>
              <a:t> </a:t>
            </a:r>
            <a:r>
              <a:rPr lang="hr-HR" dirty="0" err="1" smtClean="0"/>
              <a:t>support</a:t>
            </a:r>
            <a:r>
              <a:rPr lang="hr-HR" dirty="0" smtClean="0"/>
              <a:t>: 2 ; </a:t>
            </a:r>
            <a:r>
              <a:rPr lang="hr-HR" dirty="0" err="1" smtClean="0"/>
              <a:t>accomodation</a:t>
            </a:r>
            <a:r>
              <a:rPr lang="hr-HR" dirty="0" smtClean="0"/>
              <a:t> </a:t>
            </a:r>
            <a:r>
              <a:rPr lang="hr-HR" dirty="0" err="1" smtClean="0"/>
              <a:t>support</a:t>
            </a:r>
            <a:r>
              <a:rPr lang="hr-HR" dirty="0" smtClean="0"/>
              <a:t>: 1 ; </a:t>
            </a:r>
            <a:r>
              <a:rPr lang="hr-HR" dirty="0" err="1" smtClean="0"/>
              <a:t>healthcare</a:t>
            </a:r>
            <a:r>
              <a:rPr lang="hr-HR" dirty="0" smtClean="0"/>
              <a:t>: 6</a:t>
            </a:r>
          </a:p>
          <a:p>
            <a:pPr algn="l"/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b="1" dirty="0" err="1" smtClean="0"/>
              <a:t>What</a:t>
            </a:r>
            <a:r>
              <a:rPr lang="hr-HR" b="1" dirty="0" smtClean="0"/>
              <a:t> </a:t>
            </a:r>
            <a:r>
              <a:rPr lang="hr-HR" b="1" dirty="0" err="1" smtClean="0"/>
              <a:t>kind</a:t>
            </a:r>
            <a:r>
              <a:rPr lang="hr-HR" b="1" dirty="0" smtClean="0"/>
              <a:t> </a:t>
            </a:r>
            <a:r>
              <a:rPr lang="hr-HR" b="1" dirty="0" err="1" smtClean="0"/>
              <a:t>of</a:t>
            </a:r>
            <a:r>
              <a:rPr lang="hr-HR" b="1" dirty="0" smtClean="0"/>
              <a:t> </a:t>
            </a:r>
            <a:r>
              <a:rPr lang="hr-HR" b="1" dirty="0" err="1" smtClean="0"/>
              <a:t>services</a:t>
            </a:r>
            <a:r>
              <a:rPr lang="hr-HR" b="1" dirty="0" smtClean="0"/>
              <a:t> </a:t>
            </a:r>
            <a:r>
              <a:rPr lang="hr-HR" b="1" dirty="0" err="1" smtClean="0"/>
              <a:t>or</a:t>
            </a:r>
            <a:r>
              <a:rPr lang="hr-HR" b="1" dirty="0" smtClean="0"/>
              <a:t> </a:t>
            </a:r>
            <a:r>
              <a:rPr lang="hr-HR" b="1" dirty="0" err="1" smtClean="0"/>
              <a:t>policies</a:t>
            </a:r>
            <a:r>
              <a:rPr lang="hr-HR" b="1" dirty="0" smtClean="0"/>
              <a:t> </a:t>
            </a:r>
            <a:r>
              <a:rPr lang="hr-HR" b="1" dirty="0" err="1" smtClean="0"/>
              <a:t>would</a:t>
            </a:r>
            <a:r>
              <a:rPr lang="hr-HR" b="1" dirty="0" smtClean="0"/>
              <a:t> </a:t>
            </a:r>
            <a:r>
              <a:rPr lang="hr-HR" b="1" dirty="0" err="1" smtClean="0"/>
              <a:t>help</a:t>
            </a:r>
            <a:r>
              <a:rPr lang="hr-HR" b="1" dirty="0" smtClean="0"/>
              <a:t> </a:t>
            </a:r>
            <a:r>
              <a:rPr lang="hr-HR" b="1" dirty="0" err="1" smtClean="0"/>
              <a:t>improve</a:t>
            </a:r>
            <a:r>
              <a:rPr lang="hr-HR" b="1" dirty="0" smtClean="0"/>
              <a:t> </a:t>
            </a:r>
            <a:r>
              <a:rPr lang="hr-HR" b="1" dirty="0" err="1" smtClean="0"/>
              <a:t>your</a:t>
            </a:r>
            <a:r>
              <a:rPr lang="hr-HR" b="1" dirty="0" smtClean="0"/>
              <a:t> </a:t>
            </a:r>
            <a:r>
              <a:rPr lang="hr-HR" b="1" dirty="0" err="1" smtClean="0"/>
              <a:t>situation</a:t>
            </a:r>
            <a:r>
              <a:rPr lang="hr-HR" b="1" dirty="0" smtClean="0"/>
              <a:t>?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Services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for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continued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professional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development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Financial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support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for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young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or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new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employees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Reduced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rates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for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utilities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(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reduced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cost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of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living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) 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Universal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basic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income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for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all</a:t>
            </a:r>
            <a:endParaRPr lang="hr-HR" dirty="0" smtClean="0">
              <a:solidFill>
                <a:schemeClr val="bg2"/>
              </a:solidFill>
              <a:latin typeface="Asap" panose="020B06040202020202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Education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grants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endParaRPr lang="hr-HR" dirty="0">
              <a:solidFill>
                <a:schemeClr val="bg2"/>
              </a:solidFill>
              <a:latin typeface="Asap" panose="020B06040202020202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Increases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in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minimum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wage</a:t>
            </a:r>
            <a:endParaRPr lang="hr-HR" dirty="0" smtClean="0">
              <a:solidFill>
                <a:schemeClr val="bg2"/>
              </a:solidFill>
              <a:latin typeface="Asap" panose="020B06040202020202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Anti-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corruption</a:t>
            </a:r>
            <a:r>
              <a:rPr lang="hr-HR" dirty="0" smtClean="0">
                <a:solidFill>
                  <a:schemeClr val="bg2"/>
                </a:solidFill>
                <a:latin typeface="Asap" panose="020B0604020202020204" charset="0"/>
              </a:rPr>
              <a:t> </a:t>
            </a:r>
            <a:r>
              <a:rPr lang="hr-HR" dirty="0" err="1" smtClean="0">
                <a:solidFill>
                  <a:schemeClr val="bg2"/>
                </a:solidFill>
                <a:latin typeface="Asap" panose="020B0604020202020204" charset="0"/>
              </a:rPr>
              <a:t>policies</a:t>
            </a:r>
            <a:endParaRPr lang="hr-HR" b="1" dirty="0">
              <a:solidFill>
                <a:schemeClr val="bg2"/>
              </a:solidFill>
              <a:latin typeface="Asap" panose="020B0604020202020204" charset="0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hr-HR" dirty="0" smtClean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hr-HR" dirty="0" smtClean="0"/>
          </a:p>
          <a:p>
            <a:pPr lvl="1" algn="l"/>
            <a:endParaRPr lang="en-CA" dirty="0"/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7478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8" descr="CFicon_red.png"/>
          <p:cNvPicPr preferRelativeResize="0"/>
          <p:nvPr/>
        </p:nvPicPr>
        <p:blipFill rotWithShape="1">
          <a:blip r:embed="rId3">
            <a:alphaModFix/>
          </a:blip>
          <a:srcRect t="20070" r="32917" b="12215"/>
          <a:stretch/>
        </p:blipFill>
        <p:spPr>
          <a:xfrm>
            <a:off x="7524328" y="10014"/>
            <a:ext cx="1619672" cy="153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 descr="CFlogo_fullcolo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04" y="116632"/>
            <a:ext cx="4948031" cy="1104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8"/>
          <p:cNvSpPr txBox="1"/>
          <p:nvPr/>
        </p:nvSpPr>
        <p:spPr>
          <a:xfrm>
            <a:off x="1490271" y="6231806"/>
            <a:ext cx="37653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dirty="0">
                <a:solidFill>
                  <a:srgbClr val="3B282B"/>
                </a:solidFill>
                <a:latin typeface="Calibri"/>
                <a:ea typeface="Calibri"/>
                <a:cs typeface="Calibri"/>
                <a:sym typeface="Calibri"/>
              </a:rPr>
              <a:t>Commonfare.net is developed thanks to the project PIE News (www.pieproject.eu) that has received funding from the European Union’s Horizon 2020 research and innovation programme under grant agreement No 687922</a:t>
            </a:r>
            <a:endParaRPr dirty="0"/>
          </a:p>
        </p:txBody>
      </p:sp>
      <p:pic>
        <p:nvPicPr>
          <p:cNvPr id="202" name="Google Shape;202;p18" descr="logo-ce-horizontal-en-quadri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528" y="6219044"/>
            <a:ext cx="1166743" cy="3063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27954" y="1412776"/>
            <a:ext cx="6605818" cy="513465"/>
          </a:xfrm>
        </p:spPr>
        <p:txBody>
          <a:bodyPr/>
          <a:lstStyle/>
          <a:p>
            <a:pPr algn="l"/>
            <a:r>
              <a:rPr lang="hr-HR" dirty="0" err="1" smtClean="0"/>
              <a:t>Conclusions</a:t>
            </a:r>
            <a:endParaRPr lang="en-C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1840750"/>
            <a:ext cx="6400800" cy="31765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„</a:t>
            </a:r>
            <a:r>
              <a:rPr lang="hr-HR" dirty="0" err="1" smtClean="0"/>
              <a:t>Flexibilization</a:t>
            </a:r>
            <a:r>
              <a:rPr lang="hr-HR" dirty="0" smtClean="0"/>
              <a:t>” = </a:t>
            </a:r>
            <a:r>
              <a:rPr lang="hr-HR" dirty="0" err="1" smtClean="0"/>
              <a:t>precarization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work</a:t>
            </a:r>
            <a:endParaRPr lang="hr-H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Precarious</a:t>
            </a:r>
            <a:r>
              <a:rPr lang="hr-HR" dirty="0" smtClean="0"/>
              <a:t> </a:t>
            </a:r>
            <a:r>
              <a:rPr lang="hr-HR" dirty="0" err="1" smtClean="0"/>
              <a:t>work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consequences</a:t>
            </a:r>
            <a:r>
              <a:rPr lang="hr-HR" dirty="0" smtClean="0"/>
              <a:t> </a:t>
            </a:r>
            <a:r>
              <a:rPr lang="hr-HR" dirty="0" err="1" smtClean="0"/>
              <a:t>beyond</a:t>
            </a:r>
            <a:r>
              <a:rPr lang="hr-HR" dirty="0" smtClean="0"/>
              <a:t> </a:t>
            </a:r>
            <a:r>
              <a:rPr lang="hr-HR" dirty="0" err="1" smtClean="0"/>
              <a:t>income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emplyoment</a:t>
            </a:r>
            <a:r>
              <a:rPr lang="hr-HR" dirty="0" smtClean="0"/>
              <a:t> – </a:t>
            </a:r>
            <a:r>
              <a:rPr lang="hr-HR" dirty="0" err="1" smtClean="0"/>
              <a:t>impacts</a:t>
            </a:r>
            <a:r>
              <a:rPr lang="hr-HR" dirty="0" smtClean="0"/>
              <a:t> </a:t>
            </a:r>
            <a:r>
              <a:rPr lang="hr-HR" dirty="0" err="1" smtClean="0"/>
              <a:t>feelings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self</a:t>
            </a:r>
            <a:r>
              <a:rPr lang="hr-HR" dirty="0" smtClean="0"/>
              <a:t> </a:t>
            </a:r>
            <a:r>
              <a:rPr lang="hr-HR" dirty="0" err="1" smtClean="0"/>
              <a:t>worth</a:t>
            </a:r>
            <a:r>
              <a:rPr lang="hr-HR" dirty="0" smtClean="0"/>
              <a:t>, </a:t>
            </a:r>
            <a:r>
              <a:rPr lang="hr-HR" dirty="0" err="1" smtClean="0"/>
              <a:t>mental</a:t>
            </a:r>
            <a:r>
              <a:rPr lang="hr-HR" dirty="0" smtClean="0"/>
              <a:t> </a:t>
            </a:r>
            <a:r>
              <a:rPr lang="hr-HR" dirty="0" err="1" smtClean="0"/>
              <a:t>health</a:t>
            </a:r>
            <a:r>
              <a:rPr lang="hr-HR" dirty="0" smtClean="0"/>
              <a:t>, </a:t>
            </a:r>
            <a:r>
              <a:rPr lang="hr-HR" dirty="0" err="1" smtClean="0"/>
              <a:t>living</a:t>
            </a:r>
            <a:r>
              <a:rPr lang="hr-HR" dirty="0" smtClean="0"/>
              <a:t> </a:t>
            </a:r>
            <a:r>
              <a:rPr lang="hr-HR" dirty="0" err="1" smtClean="0"/>
              <a:t>conditions</a:t>
            </a:r>
            <a:r>
              <a:rPr lang="hr-HR" dirty="0" smtClean="0"/>
              <a:t>, </a:t>
            </a:r>
            <a:r>
              <a:rPr lang="hr-HR" dirty="0" err="1" smtClean="0"/>
              <a:t>decisions</a:t>
            </a:r>
            <a:r>
              <a:rPr lang="hr-HR" dirty="0" smtClean="0"/>
              <a:t> </a:t>
            </a:r>
            <a:r>
              <a:rPr lang="hr-HR" dirty="0" err="1" smtClean="0"/>
              <a:t>about</a:t>
            </a:r>
            <a:r>
              <a:rPr lang="hr-HR" dirty="0" smtClean="0"/>
              <a:t> </a:t>
            </a:r>
            <a:r>
              <a:rPr lang="hr-HR" dirty="0" err="1" smtClean="0"/>
              <a:t>starting</a:t>
            </a:r>
            <a:r>
              <a:rPr lang="hr-HR" dirty="0" smtClean="0"/>
              <a:t> a </a:t>
            </a:r>
            <a:r>
              <a:rPr lang="hr-HR" dirty="0" err="1" smtClean="0"/>
              <a:t>family</a:t>
            </a:r>
            <a:r>
              <a:rPr lang="hr-HR" dirty="0" smtClean="0"/>
              <a:t>, </a:t>
            </a:r>
            <a:r>
              <a:rPr lang="hr-HR" dirty="0" err="1" smtClean="0"/>
              <a:t>planning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future, </a:t>
            </a:r>
            <a:r>
              <a:rPr lang="hr-HR" dirty="0" err="1" smtClean="0"/>
              <a:t>investing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education</a:t>
            </a:r>
            <a:r>
              <a:rPr lang="hr-HR" dirty="0" smtClean="0"/>
              <a:t>, </a:t>
            </a:r>
            <a:r>
              <a:rPr lang="hr-HR" dirty="0" err="1" smtClean="0"/>
              <a:t>travel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leisure</a:t>
            </a:r>
            <a:r>
              <a:rPr lang="hr-HR" dirty="0" smtClean="0"/>
              <a:t>, </a:t>
            </a:r>
            <a:r>
              <a:rPr lang="hr-HR" dirty="0" err="1" smtClean="0"/>
              <a:t>participating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cultural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social</a:t>
            </a:r>
            <a:r>
              <a:rPr lang="hr-HR" dirty="0" smtClean="0"/>
              <a:t> </a:t>
            </a:r>
            <a:r>
              <a:rPr lang="hr-HR" dirty="0" err="1" smtClean="0"/>
              <a:t>life</a:t>
            </a:r>
            <a:r>
              <a:rPr lang="hr-HR" dirty="0" smtClean="0"/>
              <a:t>, </a:t>
            </a:r>
            <a:r>
              <a:rPr lang="hr-HR" dirty="0" err="1" smtClean="0"/>
              <a:t>and</a:t>
            </a:r>
            <a:r>
              <a:rPr lang="hr-HR" dirty="0" smtClean="0"/>
              <a:t> most </a:t>
            </a:r>
            <a:r>
              <a:rPr lang="hr-HR" dirty="0" err="1" smtClean="0"/>
              <a:t>importantly</a:t>
            </a:r>
            <a:r>
              <a:rPr lang="hr-HR" dirty="0" smtClean="0"/>
              <a:t>: </a:t>
            </a:r>
            <a:r>
              <a:rPr lang="hr-HR" dirty="0" err="1" smtClean="0"/>
              <a:t>hope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future,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career</a:t>
            </a:r>
            <a:r>
              <a:rPr lang="hr-HR" dirty="0" smtClean="0"/>
              <a:t> development.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smtClean="0"/>
              <a:t>Young </a:t>
            </a:r>
            <a:r>
              <a:rPr lang="hr-HR" dirty="0" err="1" smtClean="0"/>
              <a:t>people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Croatia are </a:t>
            </a:r>
            <a:r>
              <a:rPr lang="hr-HR" dirty="0" err="1" smtClean="0"/>
              <a:t>apathetic</a:t>
            </a:r>
            <a:r>
              <a:rPr lang="hr-HR" dirty="0" smtClean="0"/>
              <a:t>, do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believe</a:t>
            </a:r>
            <a:r>
              <a:rPr lang="hr-HR" dirty="0" smtClean="0"/>
              <a:t> </a:t>
            </a:r>
            <a:r>
              <a:rPr lang="hr-HR" dirty="0" err="1" smtClean="0"/>
              <a:t>they</a:t>
            </a:r>
            <a:r>
              <a:rPr lang="hr-HR" dirty="0" smtClean="0"/>
              <a:t>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change</a:t>
            </a:r>
            <a:r>
              <a:rPr lang="hr-HR" dirty="0" smtClean="0"/>
              <a:t> </a:t>
            </a:r>
            <a:r>
              <a:rPr lang="hr-HR" dirty="0" err="1" smtClean="0"/>
              <a:t>anything</a:t>
            </a:r>
            <a:r>
              <a:rPr lang="hr-HR" dirty="0" smtClean="0"/>
              <a:t>. </a:t>
            </a:r>
            <a:r>
              <a:rPr lang="hr-HR" dirty="0" err="1" smtClean="0"/>
              <a:t>Believe</a:t>
            </a:r>
            <a:r>
              <a:rPr lang="hr-HR" dirty="0" smtClean="0"/>
              <a:t> </a:t>
            </a:r>
            <a:r>
              <a:rPr lang="hr-HR" dirty="0" err="1" smtClean="0"/>
              <a:t>that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only</a:t>
            </a:r>
            <a:r>
              <a:rPr lang="hr-HR" dirty="0" smtClean="0"/>
              <a:t> </a:t>
            </a:r>
            <a:r>
              <a:rPr lang="hr-HR" dirty="0" err="1" smtClean="0"/>
              <a:t>option</a:t>
            </a:r>
            <a:r>
              <a:rPr lang="hr-HR" dirty="0" smtClean="0"/>
              <a:t> for a </a:t>
            </a:r>
            <a:r>
              <a:rPr lang="hr-HR" dirty="0" err="1" smtClean="0"/>
              <a:t>decent</a:t>
            </a:r>
            <a:r>
              <a:rPr lang="hr-HR" dirty="0" smtClean="0"/>
              <a:t> </a:t>
            </a:r>
            <a:r>
              <a:rPr lang="hr-HR" dirty="0" err="1" smtClean="0"/>
              <a:t>job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decent</a:t>
            </a:r>
            <a:r>
              <a:rPr lang="hr-HR" dirty="0" smtClean="0"/>
              <a:t> </a:t>
            </a:r>
            <a:r>
              <a:rPr lang="hr-HR" dirty="0" err="1" smtClean="0"/>
              <a:t>quality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life</a:t>
            </a:r>
            <a:r>
              <a:rPr lang="hr-HR" dirty="0" smtClean="0"/>
              <a:t> </a:t>
            </a:r>
            <a:r>
              <a:rPr lang="hr-HR" dirty="0" err="1" smtClean="0"/>
              <a:t>is</a:t>
            </a:r>
            <a:r>
              <a:rPr lang="hr-HR" dirty="0" smtClean="0"/>
              <a:t> to </a:t>
            </a:r>
            <a:r>
              <a:rPr lang="hr-HR" dirty="0" err="1" smtClean="0"/>
              <a:t>leave</a:t>
            </a:r>
            <a:r>
              <a:rPr lang="hr-HR" dirty="0" smtClean="0"/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r-HR" dirty="0" err="1" smtClean="0"/>
              <a:t>Ignoring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needs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young</a:t>
            </a:r>
            <a:r>
              <a:rPr lang="hr-HR" dirty="0" smtClean="0"/>
              <a:t> </a:t>
            </a:r>
            <a:r>
              <a:rPr lang="hr-HR" dirty="0" err="1" smtClean="0"/>
              <a:t>precarious</a:t>
            </a:r>
            <a:r>
              <a:rPr lang="hr-HR" dirty="0" smtClean="0"/>
              <a:t> </a:t>
            </a:r>
            <a:r>
              <a:rPr lang="hr-HR" dirty="0" err="1" smtClean="0"/>
              <a:t>workers</a:t>
            </a:r>
            <a:r>
              <a:rPr lang="hr-HR" dirty="0" smtClean="0"/>
              <a:t> </a:t>
            </a:r>
            <a:r>
              <a:rPr lang="hr-HR" dirty="0" err="1" smtClean="0"/>
              <a:t>already</a:t>
            </a:r>
            <a:r>
              <a:rPr lang="hr-HR" dirty="0" smtClean="0"/>
              <a:t> </a:t>
            </a:r>
            <a:r>
              <a:rPr lang="hr-HR" dirty="0" err="1" smtClean="0"/>
              <a:t>has</a:t>
            </a:r>
            <a:r>
              <a:rPr lang="hr-HR" dirty="0" smtClean="0"/>
              <a:t> </a:t>
            </a:r>
            <a:r>
              <a:rPr lang="hr-HR" dirty="0" err="1" smtClean="0"/>
              <a:t>great</a:t>
            </a:r>
            <a:r>
              <a:rPr lang="hr-HR" dirty="0" smtClean="0"/>
              <a:t> </a:t>
            </a:r>
            <a:r>
              <a:rPr lang="hr-HR" dirty="0" err="1" smtClean="0"/>
              <a:t>consequences</a:t>
            </a:r>
            <a:r>
              <a:rPr lang="hr-HR" dirty="0" smtClean="0"/>
              <a:t> for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state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nation</a:t>
            </a:r>
            <a:r>
              <a:rPr lang="hr-HR" dirty="0" smtClean="0"/>
              <a:t>: </a:t>
            </a:r>
            <a:r>
              <a:rPr lang="hr-HR" dirty="0" err="1" smtClean="0"/>
              <a:t>demography</a:t>
            </a:r>
            <a:r>
              <a:rPr lang="hr-HR" dirty="0" smtClean="0"/>
              <a:t>, </a:t>
            </a:r>
            <a:r>
              <a:rPr lang="hr-HR" dirty="0" err="1" smtClean="0"/>
              <a:t>sustainability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welfare</a:t>
            </a:r>
            <a:r>
              <a:rPr lang="hr-HR" dirty="0" smtClean="0"/>
              <a:t> </a:t>
            </a:r>
            <a:r>
              <a:rPr lang="hr-HR" dirty="0" err="1" smtClean="0"/>
              <a:t>state</a:t>
            </a:r>
            <a:r>
              <a:rPr lang="hr-HR" dirty="0" smtClean="0"/>
              <a:t>, future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health</a:t>
            </a:r>
            <a:r>
              <a:rPr lang="hr-HR" dirty="0" smtClean="0"/>
              <a:t> system, </a:t>
            </a:r>
            <a:r>
              <a:rPr lang="hr-HR" dirty="0" err="1" smtClean="0"/>
              <a:t>pension</a:t>
            </a:r>
            <a:r>
              <a:rPr lang="hr-HR" dirty="0" smtClean="0"/>
              <a:t> system, </a:t>
            </a:r>
            <a:r>
              <a:rPr lang="hr-HR" dirty="0" err="1" smtClean="0"/>
              <a:t>political</a:t>
            </a:r>
            <a:r>
              <a:rPr lang="hr-HR" dirty="0" smtClean="0"/>
              <a:t> scene, </a:t>
            </a:r>
            <a:r>
              <a:rPr lang="hr-HR" dirty="0" err="1" smtClean="0"/>
              <a:t>cultural</a:t>
            </a:r>
            <a:r>
              <a:rPr lang="hr-HR" dirty="0" smtClean="0"/>
              <a:t> scene, </a:t>
            </a:r>
            <a:r>
              <a:rPr lang="hr-HR" dirty="0" err="1" smtClean="0"/>
              <a:t>brain</a:t>
            </a:r>
            <a:r>
              <a:rPr lang="hr-HR" dirty="0" smtClean="0"/>
              <a:t> </a:t>
            </a:r>
            <a:r>
              <a:rPr lang="hr-HR" dirty="0" err="1" smtClean="0"/>
              <a:t>drain</a:t>
            </a:r>
            <a:r>
              <a:rPr lang="hr-HR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747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2625" y="-919163"/>
            <a:ext cx="13049250" cy="86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32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33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6055" y="1124744"/>
            <a:ext cx="6666305" cy="453719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991311878"/>
      </p:ext>
    </p:extLst>
  </p:cSld>
  <p:clrMapOvr>
    <a:masterClrMapping/>
  </p:clrMapOvr>
</p:sld>
</file>

<file path=ppt/theme/theme1.xml><?xml version="1.0" encoding="utf-8"?>
<a:theme xmlns:a="http://schemas.openxmlformats.org/drawingml/2006/main" name="CF_PowerPoint_Template">
  <a:themeElements>
    <a:clrScheme name="PIE Colors">
      <a:dk1>
        <a:srgbClr val="3B282B"/>
      </a:dk1>
      <a:lt1>
        <a:srgbClr val="DCD9B7"/>
      </a:lt1>
      <a:dk2>
        <a:srgbClr val="42776C"/>
      </a:dk2>
      <a:lt2>
        <a:srgbClr val="DCD9B7"/>
      </a:lt2>
      <a:accent1>
        <a:srgbClr val="CB2F26"/>
      </a:accent1>
      <a:accent2>
        <a:srgbClr val="42776C"/>
      </a:accent2>
      <a:accent3>
        <a:srgbClr val="AD3523"/>
      </a:accent3>
      <a:accent4>
        <a:srgbClr val="3E6C68"/>
      </a:accent4>
      <a:accent5>
        <a:srgbClr val="EC6C58"/>
      </a:accent5>
      <a:accent6>
        <a:srgbClr val="75A6A2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2243</TotalTime>
  <Words>1595</Words>
  <Application>Microsoft Office PowerPoint</Application>
  <PresentationFormat>On-screen Show (4:3)</PresentationFormat>
  <Paragraphs>124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Lora</vt:lpstr>
      <vt:lpstr>Calibri</vt:lpstr>
      <vt:lpstr>Asap</vt:lpstr>
      <vt:lpstr>Arial</vt:lpstr>
      <vt:lpstr>Noto Sans Symbols</vt:lpstr>
      <vt:lpstr>Courier New</vt:lpstr>
      <vt:lpstr>CF_PowerPoint_Template</vt:lpstr>
      <vt:lpstr>PowerPoint Presentation</vt:lpstr>
      <vt:lpstr>Gini coefficient of equivalized disposable income,  Croatia and EU, 1987 – 2017</vt:lpstr>
      <vt:lpstr>At risk of poverty rate in Croatia, by county</vt:lpstr>
      <vt:lpstr>Registered unemployment rate, by county, 2017</vt:lpstr>
      <vt:lpstr>Precarious employment as % of total employment, Eurostat old definition, select EU countries, 2002-2015</vt:lpstr>
      <vt:lpstr>Precarious employment as % of total employment, Eurostat new definition, select EU countries, 2008-2016</vt:lpstr>
      <vt:lpstr>Employees with a contract of limited duration, %  of total employees, select EU countries, 2006- 2017</vt:lpstr>
      <vt:lpstr>Employees aged 15-24 with contracts of limited duration, select EU countries, 2006-2017</vt:lpstr>
      <vt:lpstr>Qualitative research with young, precarious workers</vt:lpstr>
      <vt:lpstr>The family as a protective mechanism against the poverty of precarity </vt:lpstr>
      <vt:lpstr>Satisfaction with social relations</vt:lpstr>
      <vt:lpstr>At the moment, what are your biggest worries?  </vt:lpstr>
      <vt:lpstr>Consequences of employment and income insecurity</vt:lpstr>
      <vt:lpstr>What do you consider the main causes of job insecurity in Croatia? </vt:lpstr>
      <vt:lpstr>Corruptive employment practices</vt:lpstr>
      <vt:lpstr>What is your ideal job? </vt:lpstr>
      <vt:lpstr>State institutions and policies</vt:lpstr>
      <vt:lpstr>Conclusions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 Pleic</dc:creator>
  <cp:lastModifiedBy>CMS</cp:lastModifiedBy>
  <cp:revision>61</cp:revision>
  <dcterms:modified xsi:type="dcterms:W3CDTF">2018-12-05T09:11:32Z</dcterms:modified>
</cp:coreProperties>
</file>