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73" r:id="rId2"/>
    <p:sldId id="256" r:id="rId3"/>
    <p:sldId id="269" r:id="rId4"/>
    <p:sldId id="270" r:id="rId5"/>
    <p:sldId id="271" r:id="rId6"/>
    <p:sldId id="272" r:id="rId7"/>
    <p:sldId id="267" r:id="rId8"/>
    <p:sldId id="266" r:id="rId9"/>
    <p:sldId id="258" r:id="rId10"/>
    <p:sldId id="275" r:id="rId11"/>
    <p:sldId id="274" r:id="rId12"/>
    <p:sldId id="264" r:id="rId13"/>
    <p:sldId id="265" r:id="rId14"/>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22363"/>
            <a:ext cx="9144000" cy="2387600"/>
          </a:xfrm>
        </p:spPr>
        <p:txBody>
          <a:bodyPr anchor="b"/>
          <a:lstStyle>
            <a:lvl1pPr algn="ctr">
              <a:defRPr sz="6000"/>
            </a:lvl1pPr>
          </a:lstStyle>
          <a:p>
            <a:r>
              <a:rPr lang="sl-SI" smtClean="0"/>
              <a:t>Uredite slog naslova matrice</a:t>
            </a:r>
            <a:endParaRPr lang="sl-SI"/>
          </a:p>
        </p:txBody>
      </p:sp>
      <p:sp>
        <p:nvSpPr>
          <p:cNvPr id="3" name="Podnaslov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smtClean="0"/>
              <a:t>Kliknite, da uredite slog podnaslova matrice</a:t>
            </a:r>
            <a:endParaRPr lang="sl-SI"/>
          </a:p>
        </p:txBody>
      </p:sp>
      <p:sp>
        <p:nvSpPr>
          <p:cNvPr id="4" name="Označba mesta datuma 3"/>
          <p:cNvSpPr>
            <a:spLocks noGrp="1"/>
          </p:cNvSpPr>
          <p:nvPr>
            <p:ph type="dt" sz="half" idx="10"/>
          </p:nvPr>
        </p:nvSpPr>
        <p:spPr/>
        <p:txBody>
          <a:bodyPr/>
          <a:lstStyle/>
          <a:p>
            <a:fld id="{10524D8E-CCE2-4812-8A92-666D5ACD271B}" type="datetimeFigureOut">
              <a:rPr lang="sl-SI" smtClean="0"/>
              <a:t>28. 11. 2018</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203082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p>
            <a:fld id="{10524D8E-CCE2-4812-8A92-666D5ACD271B}" type="datetimeFigureOut">
              <a:rPr lang="sl-SI" smtClean="0"/>
              <a:t>28. 11. 2018</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861502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831850" y="1709738"/>
            <a:ext cx="10515600" cy="2852737"/>
          </a:xfrm>
        </p:spPr>
        <p:txBody>
          <a:bodyPr anchor="b"/>
          <a:lstStyle>
            <a:lvl1pPr>
              <a:defRPr sz="6000"/>
            </a:lvl1pPr>
          </a:lstStyle>
          <a:p>
            <a:r>
              <a:rPr lang="sl-SI" smtClean="0"/>
              <a:t>Uredite slog naslova matrice</a:t>
            </a:r>
            <a:endParaRPr lang="sl-SI"/>
          </a:p>
        </p:txBody>
      </p:sp>
      <p:sp>
        <p:nvSpPr>
          <p:cNvPr id="3" name="Označba mesta besedila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smtClean="0"/>
              <a:t>Uredite sloge besedila matrice</a:t>
            </a:r>
          </a:p>
        </p:txBody>
      </p:sp>
      <p:sp>
        <p:nvSpPr>
          <p:cNvPr id="4" name="Označba mesta datuma 3"/>
          <p:cNvSpPr>
            <a:spLocks noGrp="1"/>
          </p:cNvSpPr>
          <p:nvPr>
            <p:ph type="dt" sz="half" idx="10"/>
          </p:nvPr>
        </p:nvSpPr>
        <p:spPr/>
        <p:txBody>
          <a:bodyPr/>
          <a:lstStyle/>
          <a:p>
            <a:fld id="{10524D8E-CCE2-4812-8A92-666D5ACD271B}" type="datetimeFigureOut">
              <a:rPr lang="sl-SI" smtClean="0"/>
              <a:t>28. 11. 2018</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2087809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sz="half" idx="1"/>
          </p:nvPr>
        </p:nvSpPr>
        <p:spPr>
          <a:xfrm>
            <a:off x="838200" y="1825625"/>
            <a:ext cx="5181600" cy="435133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vsebine 3"/>
          <p:cNvSpPr>
            <a:spLocks noGrp="1"/>
          </p:cNvSpPr>
          <p:nvPr>
            <p:ph sz="half" idx="2"/>
          </p:nvPr>
        </p:nvSpPr>
        <p:spPr>
          <a:xfrm>
            <a:off x="6172200" y="1825625"/>
            <a:ext cx="5181600" cy="435133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datuma 4"/>
          <p:cNvSpPr>
            <a:spLocks noGrp="1"/>
          </p:cNvSpPr>
          <p:nvPr>
            <p:ph type="dt" sz="half" idx="10"/>
          </p:nvPr>
        </p:nvSpPr>
        <p:spPr/>
        <p:txBody>
          <a:bodyPr/>
          <a:lstStyle/>
          <a:p>
            <a:fld id="{10524D8E-CCE2-4812-8A92-666D5ACD271B}" type="datetimeFigureOut">
              <a:rPr lang="sl-SI" smtClean="0"/>
              <a:t>28. 11. 2018</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3336888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839788" y="365125"/>
            <a:ext cx="10515600" cy="1325563"/>
          </a:xfrm>
        </p:spPr>
        <p:txBody>
          <a:bodyPr/>
          <a:lstStyle/>
          <a:p>
            <a:r>
              <a:rPr lang="sl-SI" smtClean="0"/>
              <a:t>Uredite slog naslova matrice</a:t>
            </a:r>
            <a:endParaRPr lang="sl-SI"/>
          </a:p>
        </p:txBody>
      </p:sp>
      <p:sp>
        <p:nvSpPr>
          <p:cNvPr id="3" name="Označba mesta besedila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značba mesta vsebine 3"/>
          <p:cNvSpPr>
            <a:spLocks noGrp="1"/>
          </p:cNvSpPr>
          <p:nvPr>
            <p:ph sz="half" idx="2"/>
          </p:nvPr>
        </p:nvSpPr>
        <p:spPr>
          <a:xfrm>
            <a:off x="839788" y="2505075"/>
            <a:ext cx="5157787"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besedila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značba mesta vsebine 5"/>
          <p:cNvSpPr>
            <a:spLocks noGrp="1"/>
          </p:cNvSpPr>
          <p:nvPr>
            <p:ph sz="quarter" idx="4"/>
          </p:nvPr>
        </p:nvSpPr>
        <p:spPr>
          <a:xfrm>
            <a:off x="6172200" y="2505075"/>
            <a:ext cx="5183188"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Označba mesta datuma 6"/>
          <p:cNvSpPr>
            <a:spLocks noGrp="1"/>
          </p:cNvSpPr>
          <p:nvPr>
            <p:ph type="dt" sz="half" idx="10"/>
          </p:nvPr>
        </p:nvSpPr>
        <p:spPr/>
        <p:txBody>
          <a:bodyPr/>
          <a:lstStyle/>
          <a:p>
            <a:fld id="{10524D8E-CCE2-4812-8A92-666D5ACD271B}" type="datetimeFigureOut">
              <a:rPr lang="sl-SI" smtClean="0"/>
              <a:t>28. 11. 2018</a:t>
            </a:fld>
            <a:endParaRPr lang="sl-SI"/>
          </a:p>
        </p:txBody>
      </p:sp>
      <p:sp>
        <p:nvSpPr>
          <p:cNvPr id="8" name="Označba mesta noge 7"/>
          <p:cNvSpPr>
            <a:spLocks noGrp="1"/>
          </p:cNvSpPr>
          <p:nvPr>
            <p:ph type="ftr" sz="quarter" idx="11"/>
          </p:nvPr>
        </p:nvSpPr>
        <p:spPr/>
        <p:txBody>
          <a:bodyPr/>
          <a:lstStyle/>
          <a:p>
            <a:endParaRPr lang="sl-SI"/>
          </a:p>
        </p:txBody>
      </p:sp>
      <p:sp>
        <p:nvSpPr>
          <p:cNvPr id="9" name="Označba mesta številke diapozitiva 8"/>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202866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datuma 2"/>
          <p:cNvSpPr>
            <a:spLocks noGrp="1"/>
          </p:cNvSpPr>
          <p:nvPr>
            <p:ph type="dt" sz="half" idx="10"/>
          </p:nvPr>
        </p:nvSpPr>
        <p:spPr/>
        <p:txBody>
          <a:bodyPr/>
          <a:lstStyle/>
          <a:p>
            <a:fld id="{10524D8E-CCE2-4812-8A92-666D5ACD271B}" type="datetimeFigureOut">
              <a:rPr lang="sl-SI" smtClean="0"/>
              <a:t>28. 11. 2018</a:t>
            </a:fld>
            <a:endParaRPr lang="sl-SI"/>
          </a:p>
        </p:txBody>
      </p:sp>
      <p:sp>
        <p:nvSpPr>
          <p:cNvPr id="4" name="Označba mesta noge 3"/>
          <p:cNvSpPr>
            <a:spLocks noGrp="1"/>
          </p:cNvSpPr>
          <p:nvPr>
            <p:ph type="ftr" sz="quarter" idx="11"/>
          </p:nvPr>
        </p:nvSpPr>
        <p:spPr/>
        <p:txBody>
          <a:bodyPr/>
          <a:lstStyle/>
          <a:p>
            <a:endParaRPr lang="sl-SI"/>
          </a:p>
        </p:txBody>
      </p:sp>
      <p:sp>
        <p:nvSpPr>
          <p:cNvPr id="5" name="Označba mesta številke diapozitiva 4"/>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2009113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p:cNvSpPr>
            <a:spLocks noGrp="1"/>
          </p:cNvSpPr>
          <p:nvPr>
            <p:ph type="dt" sz="half" idx="10"/>
          </p:nvPr>
        </p:nvSpPr>
        <p:spPr/>
        <p:txBody>
          <a:bodyPr/>
          <a:lstStyle/>
          <a:p>
            <a:fld id="{10524D8E-CCE2-4812-8A92-666D5ACD271B}" type="datetimeFigureOut">
              <a:rPr lang="sl-SI" smtClean="0"/>
              <a:t>28. 11. 2018</a:t>
            </a:fld>
            <a:endParaRPr lang="sl-SI"/>
          </a:p>
        </p:txBody>
      </p:sp>
      <p:sp>
        <p:nvSpPr>
          <p:cNvPr id="3" name="Označba mesta noge 2"/>
          <p:cNvSpPr>
            <a:spLocks noGrp="1"/>
          </p:cNvSpPr>
          <p:nvPr>
            <p:ph type="ftr" sz="quarter" idx="11"/>
          </p:nvPr>
        </p:nvSpPr>
        <p:spPr/>
        <p:txBody>
          <a:bodyPr/>
          <a:lstStyle/>
          <a:p>
            <a:endParaRPr lang="sl-SI"/>
          </a:p>
        </p:txBody>
      </p:sp>
      <p:sp>
        <p:nvSpPr>
          <p:cNvPr id="4" name="Označba mesta številke diapozitiva 3"/>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299608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smtClean="0"/>
              <a:t>Uredite slog naslova matrice</a:t>
            </a:r>
            <a:endParaRPr lang="sl-SI"/>
          </a:p>
        </p:txBody>
      </p:sp>
      <p:sp>
        <p:nvSpPr>
          <p:cNvPr id="3" name="Označba mesta vsebin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Označba mesta datuma 4"/>
          <p:cNvSpPr>
            <a:spLocks noGrp="1"/>
          </p:cNvSpPr>
          <p:nvPr>
            <p:ph type="dt" sz="half" idx="10"/>
          </p:nvPr>
        </p:nvSpPr>
        <p:spPr/>
        <p:txBody>
          <a:bodyPr/>
          <a:lstStyle/>
          <a:p>
            <a:fld id="{10524D8E-CCE2-4812-8A92-666D5ACD271B}" type="datetimeFigureOut">
              <a:rPr lang="sl-SI" smtClean="0"/>
              <a:t>28. 11. 2018</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1106997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smtClean="0"/>
              <a:t>Uredite slog naslova matrice</a:t>
            </a:r>
            <a:endParaRPr lang="sl-SI"/>
          </a:p>
        </p:txBody>
      </p:sp>
      <p:sp>
        <p:nvSpPr>
          <p:cNvPr id="3" name="Označba mesta slik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Označba mesta datuma 4"/>
          <p:cNvSpPr>
            <a:spLocks noGrp="1"/>
          </p:cNvSpPr>
          <p:nvPr>
            <p:ph type="dt" sz="half" idx="10"/>
          </p:nvPr>
        </p:nvSpPr>
        <p:spPr/>
        <p:txBody>
          <a:bodyPr/>
          <a:lstStyle/>
          <a:p>
            <a:fld id="{10524D8E-CCE2-4812-8A92-666D5ACD271B}" type="datetimeFigureOut">
              <a:rPr lang="sl-SI" smtClean="0"/>
              <a:t>28. 11. 2018</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3550053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p>
            <a:fld id="{10524D8E-CCE2-4812-8A92-666D5ACD271B}" type="datetimeFigureOut">
              <a:rPr lang="sl-SI" smtClean="0"/>
              <a:t>28. 11. 2018</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420067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8724900" y="365125"/>
            <a:ext cx="2628900" cy="5811838"/>
          </a:xfrm>
        </p:spPr>
        <p:txBody>
          <a:bodyPr vert="eaVert"/>
          <a:lstStyle/>
          <a:p>
            <a:r>
              <a:rPr lang="sl-SI" smtClean="0"/>
              <a:t>Uredite slog naslova matrice</a:t>
            </a:r>
            <a:endParaRPr lang="sl-SI"/>
          </a:p>
        </p:txBody>
      </p:sp>
      <p:sp>
        <p:nvSpPr>
          <p:cNvPr id="3" name="Označba mesta navpičnega besedila 2"/>
          <p:cNvSpPr>
            <a:spLocks noGrp="1"/>
          </p:cNvSpPr>
          <p:nvPr>
            <p:ph type="body" orient="vert" idx="1"/>
          </p:nvPr>
        </p:nvSpPr>
        <p:spPr>
          <a:xfrm>
            <a:off x="838200" y="365125"/>
            <a:ext cx="7734300" cy="5811838"/>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10"/>
          </p:nvPr>
        </p:nvSpPr>
        <p:spPr/>
        <p:txBody>
          <a:bodyPr/>
          <a:lstStyle/>
          <a:p>
            <a:fld id="{10524D8E-CCE2-4812-8A92-666D5ACD271B}" type="datetimeFigureOut">
              <a:rPr lang="sl-SI" smtClean="0"/>
              <a:t>28. 11. 2018</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724B279A-512E-40D3-AD96-21F72B1C4ACF}" type="slidenum">
              <a:rPr lang="sl-SI" smtClean="0"/>
              <a:t>‹#›</a:t>
            </a:fld>
            <a:endParaRPr lang="sl-SI"/>
          </a:p>
        </p:txBody>
      </p:sp>
    </p:spTree>
    <p:extLst>
      <p:ext uri="{BB962C8B-B14F-4D97-AF65-F5344CB8AC3E}">
        <p14:creationId xmlns:p14="http://schemas.microsoft.com/office/powerpoint/2010/main" val="3599467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smtClean="0"/>
              <a:t>Uredite slog naslova matrice</a:t>
            </a:r>
            <a:endParaRPr lang="sl-SI"/>
          </a:p>
        </p:txBody>
      </p:sp>
      <p:sp>
        <p:nvSpPr>
          <p:cNvPr id="3" name="Označba mesta besedila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datum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524D8E-CCE2-4812-8A92-666D5ACD271B}" type="datetimeFigureOut">
              <a:rPr lang="sl-SI" smtClean="0"/>
              <a:t>28. 11. 2018</a:t>
            </a:fld>
            <a:endParaRPr lang="sl-SI"/>
          </a:p>
        </p:txBody>
      </p:sp>
      <p:sp>
        <p:nvSpPr>
          <p:cNvPr id="5" name="Označba mesta no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4B279A-512E-40D3-AD96-21F72B1C4ACF}" type="slidenum">
              <a:rPr lang="sl-SI" smtClean="0"/>
              <a:t>‹#›</a:t>
            </a:fld>
            <a:endParaRPr lang="sl-SI"/>
          </a:p>
        </p:txBody>
      </p:sp>
    </p:spTree>
    <p:extLst>
      <p:ext uri="{BB962C8B-B14F-4D97-AF65-F5344CB8AC3E}">
        <p14:creationId xmlns:p14="http://schemas.microsoft.com/office/powerpoint/2010/main" val="2885998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0"/>
            <a:ext cx="12192000" cy="4201991"/>
          </a:xfrm>
        </p:spPr>
        <p:style>
          <a:lnRef idx="1">
            <a:schemeClr val="accent2"/>
          </a:lnRef>
          <a:fillRef idx="2">
            <a:schemeClr val="accent2"/>
          </a:fillRef>
          <a:effectRef idx="1">
            <a:schemeClr val="accent2"/>
          </a:effectRef>
          <a:fontRef idx="minor">
            <a:schemeClr val="dk1"/>
          </a:fontRef>
        </p:style>
        <p:txBody>
          <a:bodyPr anchor="ctr">
            <a:normAutofit/>
          </a:bodyPr>
          <a:lstStyle/>
          <a:p>
            <a:pPr algn="ctr"/>
            <a:r>
              <a:rPr lang="sl-SI" b="1" i="1" dirty="0" err="1" smtClean="0"/>
              <a:t>Prekarnost</a:t>
            </a:r>
            <a:r>
              <a:rPr lang="sl-SI" b="1" i="1" dirty="0" smtClean="0"/>
              <a:t/>
            </a:r>
            <a:br>
              <a:rPr lang="sl-SI" b="1" i="1" dirty="0" smtClean="0"/>
            </a:br>
            <a:r>
              <a:rPr lang="sl-SI" b="1" i="1" dirty="0" smtClean="0"/>
              <a:t>in</a:t>
            </a:r>
            <a:br>
              <a:rPr lang="sl-SI" b="1" i="1" dirty="0" smtClean="0"/>
            </a:br>
            <a:r>
              <a:rPr lang="sl-SI" b="1" i="1" dirty="0" smtClean="0"/>
              <a:t>družbena negotovost</a:t>
            </a:r>
            <a:r>
              <a:rPr lang="sl-SI" dirty="0"/>
              <a:t> </a:t>
            </a:r>
          </a:p>
        </p:txBody>
      </p:sp>
      <p:sp>
        <p:nvSpPr>
          <p:cNvPr id="3" name="Označba mesta besedila 2"/>
          <p:cNvSpPr>
            <a:spLocks noGrp="1"/>
          </p:cNvSpPr>
          <p:nvPr>
            <p:ph type="body" idx="1"/>
          </p:nvPr>
        </p:nvSpPr>
        <p:spPr>
          <a:xfrm>
            <a:off x="831850" y="5530362"/>
            <a:ext cx="10515600" cy="893396"/>
          </a:xfrm>
        </p:spPr>
        <p:txBody>
          <a:bodyPr/>
          <a:lstStyle/>
          <a:p>
            <a:r>
              <a:rPr lang="sl-SI" dirty="0">
                <a:solidFill>
                  <a:schemeClr val="tx1"/>
                </a:solidFill>
              </a:rPr>
              <a:t>Srečo </a:t>
            </a:r>
            <a:r>
              <a:rPr lang="sl-SI" dirty="0" smtClean="0">
                <a:solidFill>
                  <a:schemeClr val="tx1"/>
                </a:solidFill>
              </a:rPr>
              <a:t>Dragoš</a:t>
            </a:r>
          </a:p>
          <a:p>
            <a:r>
              <a:rPr lang="sl-SI" i="1" dirty="0" smtClean="0"/>
              <a:t>Fakulteta </a:t>
            </a:r>
            <a:r>
              <a:rPr lang="sl-SI" i="1" dirty="0"/>
              <a:t>za socialno </a:t>
            </a:r>
            <a:r>
              <a:rPr lang="sl-SI" i="1" dirty="0" smtClean="0"/>
              <a:t>delo, UL</a:t>
            </a:r>
            <a:endParaRPr lang="sl-SI" i="1" dirty="0"/>
          </a:p>
        </p:txBody>
      </p:sp>
    </p:spTree>
    <p:extLst>
      <p:ext uri="{BB962C8B-B14F-4D97-AF65-F5344CB8AC3E}">
        <p14:creationId xmlns:p14="http://schemas.microsoft.com/office/powerpoint/2010/main" val="3239844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p:cNvGraphicFramePr>
            <a:graphicFrameLocks noGrp="1"/>
          </p:cNvGraphicFramePr>
          <p:nvPr>
            <p:extLst>
              <p:ext uri="{D42A27DB-BD31-4B8C-83A1-F6EECF244321}">
                <p14:modId xmlns:p14="http://schemas.microsoft.com/office/powerpoint/2010/main" val="539860530"/>
              </p:ext>
            </p:extLst>
          </p:nvPr>
        </p:nvGraphicFramePr>
        <p:xfrm>
          <a:off x="2971800" y="102428"/>
          <a:ext cx="8976946" cy="6707502"/>
        </p:xfrm>
        <a:graphic>
          <a:graphicData uri="http://schemas.openxmlformats.org/drawingml/2006/table">
            <a:tbl>
              <a:tblPr firstRow="1" firstCol="1" bandRow="1"/>
              <a:tblGrid>
                <a:gridCol w="1472434">
                  <a:extLst>
                    <a:ext uri="{9D8B030D-6E8A-4147-A177-3AD203B41FA5}">
                      <a16:colId xmlns:a16="http://schemas.microsoft.com/office/drawing/2014/main" val="1017415657"/>
                    </a:ext>
                  </a:extLst>
                </a:gridCol>
                <a:gridCol w="1472434">
                  <a:extLst>
                    <a:ext uri="{9D8B030D-6E8A-4147-A177-3AD203B41FA5}">
                      <a16:colId xmlns:a16="http://schemas.microsoft.com/office/drawing/2014/main" val="713085071"/>
                    </a:ext>
                  </a:extLst>
                </a:gridCol>
                <a:gridCol w="1238444">
                  <a:extLst>
                    <a:ext uri="{9D8B030D-6E8A-4147-A177-3AD203B41FA5}">
                      <a16:colId xmlns:a16="http://schemas.microsoft.com/office/drawing/2014/main" val="1273889727"/>
                    </a:ext>
                  </a:extLst>
                </a:gridCol>
                <a:gridCol w="1238444">
                  <a:extLst>
                    <a:ext uri="{9D8B030D-6E8A-4147-A177-3AD203B41FA5}">
                      <a16:colId xmlns:a16="http://schemas.microsoft.com/office/drawing/2014/main" val="3980397947"/>
                    </a:ext>
                  </a:extLst>
                </a:gridCol>
                <a:gridCol w="645912">
                  <a:extLst>
                    <a:ext uri="{9D8B030D-6E8A-4147-A177-3AD203B41FA5}">
                      <a16:colId xmlns:a16="http://schemas.microsoft.com/office/drawing/2014/main" val="2193645540"/>
                    </a:ext>
                  </a:extLst>
                </a:gridCol>
                <a:gridCol w="1454639">
                  <a:extLst>
                    <a:ext uri="{9D8B030D-6E8A-4147-A177-3AD203B41FA5}">
                      <a16:colId xmlns:a16="http://schemas.microsoft.com/office/drawing/2014/main" val="4159926132"/>
                    </a:ext>
                  </a:extLst>
                </a:gridCol>
                <a:gridCol w="1454639">
                  <a:extLst>
                    <a:ext uri="{9D8B030D-6E8A-4147-A177-3AD203B41FA5}">
                      <a16:colId xmlns:a16="http://schemas.microsoft.com/office/drawing/2014/main" val="2672827717"/>
                    </a:ext>
                  </a:extLst>
                </a:gridCol>
              </a:tblGrid>
              <a:tr h="516203">
                <a:tc rowSpan="17">
                  <a:txBody>
                    <a:bodyPr/>
                    <a:lstStyle/>
                    <a:p>
                      <a:pPr marL="71755" marR="71755" algn="ctr">
                        <a:lnSpc>
                          <a:spcPct val="107000"/>
                        </a:lnSpc>
                        <a:spcAft>
                          <a:spcPts val="0"/>
                        </a:spcAft>
                      </a:pPr>
                      <a:r>
                        <a:rPr lang="sl-SI" sz="1800" dirty="0">
                          <a:effectLst/>
                          <a:latin typeface="Times New Roman" panose="02020603050405020304" pitchFamily="18" charset="0"/>
                          <a:ea typeface="Calibri" panose="020F0502020204030204" pitchFamily="34" charset="0"/>
                          <a:cs typeface="Times New Roman" panose="02020603050405020304" pitchFamily="18" charset="0"/>
                        </a:rPr>
                        <a:t>REVNI-ZAPOSLENI</a:t>
                      </a:r>
                    </a:p>
                  </a:txBody>
                  <a:tcPr marL="66541" marR="66541"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7000"/>
                        </a:lnSpc>
                        <a:spcAft>
                          <a:spcPts val="0"/>
                        </a:spcAft>
                      </a:pPr>
                      <a:r>
                        <a:rPr lang="sl-SI" sz="1600" b="1" dirty="0">
                          <a:effectLst/>
                          <a:latin typeface="Times New Roman" panose="02020603050405020304" pitchFamily="18" charset="0"/>
                          <a:ea typeface="Calibri" panose="020F0502020204030204" pitchFamily="34" charset="0"/>
                          <a:cs typeface="Times New Roman" panose="02020603050405020304" pitchFamily="18" charset="0"/>
                        </a:rPr>
                        <a:t>NAJBOLJ OGROŽENE KATEGORIJE PREKARIATA </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a:txBody>
                    <a:bodyPr/>
                    <a:lstStyle/>
                    <a:p>
                      <a:pPr algn="ctr">
                        <a:lnSpc>
                          <a:spcPct val="107000"/>
                        </a:lnSpc>
                        <a:spcAft>
                          <a:spcPts val="0"/>
                        </a:spcAft>
                      </a:pPr>
                      <a:r>
                        <a:rPr lang="sl-SI" sz="1600" i="1" dirty="0">
                          <a:effectLst/>
                          <a:latin typeface="Times New Roman" panose="02020603050405020304" pitchFamily="18" charset="0"/>
                          <a:ea typeface="Calibri" panose="020F0502020204030204" pitchFamily="34" charset="0"/>
                          <a:cs typeface="Times New Roman" panose="02020603050405020304" pitchFamily="18" charset="0"/>
                        </a:rPr>
                        <a:t>2009</a:t>
                      </a:r>
                      <a:endParaRPr lang="sl-SI"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i="1" dirty="0" smtClean="0">
                          <a:effectLst/>
                          <a:latin typeface="Times New Roman" panose="02020603050405020304" pitchFamily="18" charset="0"/>
                          <a:ea typeface="Calibri" panose="020F0502020204030204" pitchFamily="34" charset="0"/>
                          <a:cs typeface="Times New Roman" panose="02020603050405020304" pitchFamily="18" charset="0"/>
                        </a:rPr>
                        <a:t>2016/17</a:t>
                      </a:r>
                    </a:p>
                    <a:p>
                      <a:pPr algn="ctr">
                        <a:lnSpc>
                          <a:spcPct val="107000"/>
                        </a:lnSpc>
                        <a:spcAft>
                          <a:spcPts val="0"/>
                        </a:spcAft>
                      </a:pPr>
                      <a:r>
                        <a:rPr lang="sl-SI" sz="900" i="1"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sl-SI" sz="900" i="1" baseline="0" dirty="0" smtClean="0">
                          <a:effectLst/>
                          <a:latin typeface="Times New Roman" panose="02020603050405020304" pitchFamily="18" charset="0"/>
                          <a:ea typeface="Calibri" panose="020F0502020204030204" pitchFamily="34" charset="0"/>
                          <a:cs typeface="Times New Roman" panose="02020603050405020304" pitchFamily="18" charset="0"/>
                        </a:rPr>
                        <a:t>zadnji dostopen podatek)</a:t>
                      </a:r>
                      <a:endParaRPr lang="sl-SI" sz="9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dirty="0">
                          <a:effectLst/>
                          <a:latin typeface="Times New Roman" panose="02020603050405020304" pitchFamily="18" charset="0"/>
                          <a:ea typeface="Calibri" panose="020F0502020204030204" pitchFamily="34" charset="0"/>
                          <a:cs typeface="Times New Roman" panose="02020603050405020304" pitchFamily="18" charset="0"/>
                        </a:rPr>
                        <a:t>POVEČANJE</a:t>
                      </a:r>
                    </a:p>
                    <a:p>
                      <a:pPr algn="ctr">
                        <a:lnSpc>
                          <a:spcPct val="107000"/>
                        </a:lnSpc>
                        <a:spcAft>
                          <a:spcPts val="0"/>
                        </a:spcAft>
                      </a:pPr>
                      <a:r>
                        <a:rPr lang="sl-SI" sz="1600" i="1" dirty="0">
                          <a:effectLst/>
                          <a:latin typeface="Times New Roman" panose="02020603050405020304" pitchFamily="18" charset="0"/>
                          <a:ea typeface="Calibri" panose="020F0502020204030204" pitchFamily="34" charset="0"/>
                          <a:cs typeface="Times New Roman" panose="02020603050405020304" pitchFamily="18" charset="0"/>
                        </a:rPr>
                        <a:t>'09 – '17</a:t>
                      </a: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 (v %)</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792721"/>
                  </a:ext>
                </a:extLst>
              </a:tr>
              <a:tr h="258102">
                <a:tc vMerge="1">
                  <a:txBody>
                    <a:bodyPr/>
                    <a:lstStyle/>
                    <a:p>
                      <a:endParaRPr lang="sl-SI"/>
                    </a:p>
                  </a:txBody>
                  <a:tcPr/>
                </a:tc>
                <a:tc rowSpan="4">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SPOL</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moški (nad 18)</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6,1</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17,2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182,0</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1982379"/>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11,5</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12,6</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9,6</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3786835"/>
                  </a:ext>
                </a:extLst>
              </a:tr>
              <a:tr h="258102">
                <a:tc vMerge="1">
                  <a:txBody>
                    <a:bodyPr/>
                    <a:lstStyle/>
                    <a:p>
                      <a:endParaRPr lang="sl-SI"/>
                    </a:p>
                  </a:txBody>
                  <a:tcPr/>
                </a:tc>
                <a:tc vMerge="1">
                  <a:txBody>
                    <a:bodyPr/>
                    <a:lstStyle/>
                    <a:p>
                      <a:endParaRPr lang="sl-SI"/>
                    </a:p>
                  </a:txBody>
                  <a:tcPr/>
                </a:tc>
                <a:tc rowSpan="2">
                  <a:txBody>
                    <a:bodyPr/>
                    <a:lstStyle/>
                    <a:p>
                      <a:pPr algn="ctr">
                        <a:lnSpc>
                          <a:spcPct val="107000"/>
                        </a:lnSpc>
                        <a:spcAft>
                          <a:spcPts val="0"/>
                        </a:spcAft>
                      </a:pPr>
                      <a:r>
                        <a:rPr lang="sl-SI" sz="1400" dirty="0">
                          <a:effectLst/>
                          <a:latin typeface="Times New Roman" panose="02020603050405020304" pitchFamily="18" charset="0"/>
                          <a:ea typeface="Calibri" panose="020F0502020204030204" pitchFamily="34" charset="0"/>
                          <a:cs typeface="Times New Roman" panose="02020603050405020304" pitchFamily="18" charset="0"/>
                        </a:rPr>
                        <a:t>ženske (nad 18)</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6,1</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6,9</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13,1</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9334669"/>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12,1</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16,5</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36,4</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3667115"/>
                  </a:ext>
                </a:extLst>
              </a:tr>
              <a:tr h="258102">
                <a:tc vMerge="1">
                  <a:txBody>
                    <a:bodyPr/>
                    <a:lstStyle/>
                    <a:p>
                      <a:endParaRPr lang="sl-SI"/>
                    </a:p>
                  </a:txBody>
                  <a:tcPr/>
                </a:tc>
                <a:tc rowSpan="6">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STATUS ZAPOSLITVE</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polno-zaposleni</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4,3</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5,8</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34,9</a:t>
                      </a:r>
                      <a:endParaRPr lang="sl-SI"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337609"/>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6,9</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7,7</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11,6</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5075118"/>
                  </a:ext>
                </a:extLst>
              </a:tr>
              <a:tr h="258102">
                <a:tc vMerge="1">
                  <a:txBody>
                    <a:bodyPr/>
                    <a:lstStyle/>
                    <a:p>
                      <a:endParaRPr lang="sl-SI"/>
                    </a:p>
                  </a:txBody>
                  <a:tcPr/>
                </a:tc>
                <a:tc vMerge="1">
                  <a:txBody>
                    <a:bodyPr/>
                    <a:lstStyle/>
                    <a:p>
                      <a:endParaRPr lang="sl-SI"/>
                    </a:p>
                  </a:txBody>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delno-zaposleni</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7,2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15,2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111,1</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9541984"/>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11,5</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14,8</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28,7</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635803"/>
                  </a:ext>
                </a:extLst>
              </a:tr>
              <a:tr h="258102">
                <a:tc vMerge="1">
                  <a:txBody>
                    <a:bodyPr/>
                    <a:lstStyle/>
                    <a:p>
                      <a:endParaRPr lang="sl-SI"/>
                    </a:p>
                  </a:txBody>
                  <a:tcPr/>
                </a:tc>
                <a:tc vMerge="1">
                  <a:txBody>
                    <a:bodyPr/>
                    <a:lstStyle/>
                    <a:p>
                      <a:endParaRPr lang="sl-SI"/>
                    </a:p>
                  </a:txBody>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zaposleni manj kot eno leto</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9,5</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13,7</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44,2</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2427828"/>
                  </a:ext>
                </a:extLst>
              </a:tr>
              <a:tr h="419344">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15,3</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17,6</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15,0</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3272556"/>
                  </a:ext>
                </a:extLst>
              </a:tr>
              <a:tr h="258102">
                <a:tc vMerge="1">
                  <a:txBody>
                    <a:bodyPr/>
                    <a:lstStyle/>
                    <a:p>
                      <a:endParaRPr lang="sl-SI"/>
                    </a:p>
                  </a:txBody>
                  <a:tcPr/>
                </a:tc>
                <a:tc rowSpan="6">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IZOBRAZBA</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nizka</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8,7</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12,0</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37,9</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327630"/>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14,9</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19,0</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27,5</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1457772"/>
                  </a:ext>
                </a:extLst>
              </a:tr>
              <a:tr h="258102">
                <a:tc vMerge="1">
                  <a:txBody>
                    <a:bodyPr/>
                    <a:lstStyle/>
                    <a:p>
                      <a:endParaRPr lang="sl-SI"/>
                    </a:p>
                  </a:txBody>
                  <a:tcPr/>
                </a:tc>
                <a:tc vMerge="1">
                  <a:txBody>
                    <a:bodyPr/>
                    <a:lstStyle/>
                    <a:p>
                      <a:endParaRPr lang="sl-SI"/>
                    </a:p>
                  </a:txBody>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sl-SI" sz="1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rednja</a:t>
                      </a:r>
                      <a:endPar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5,1</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7,7</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51,0</a:t>
                      </a:r>
                      <a:endParaRPr lang="sl-SI"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4218792"/>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7,4</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9,2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24,3</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3886193"/>
                  </a:ext>
                </a:extLst>
              </a:tr>
              <a:tr h="258102">
                <a:tc vMerge="1">
                  <a:txBody>
                    <a:bodyPr/>
                    <a:lstStyle/>
                    <a:p>
                      <a:endParaRPr lang="sl-SI"/>
                    </a:p>
                  </a:txBody>
                  <a:tcPr/>
                </a:tc>
                <a:tc vMerge="1">
                  <a:txBody>
                    <a:bodyPr/>
                    <a:lstStyle/>
                    <a:p>
                      <a:endParaRPr lang="sl-SI"/>
                    </a:p>
                  </a:txBody>
                  <a:tcPr/>
                </a:tc>
                <a:tc rowSpan="2">
                  <a:txBody>
                    <a:bodyPr/>
                    <a:lstStyle/>
                    <a:p>
                      <a:pPr algn="ctr">
                        <a:lnSpc>
                          <a:spcPct val="107000"/>
                        </a:lnSpc>
                        <a:spcAft>
                          <a:spcPts val="0"/>
                        </a:spcAft>
                      </a:pPr>
                      <a:r>
                        <a:rPr lang="sl-SI"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visoka</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1,3</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3,4</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161,5</a:t>
                      </a:r>
                      <a:endParaRPr lang="sl-SI"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6029955"/>
                  </a:ext>
                </a:extLst>
              </a:tr>
              <a:tr h="315249">
                <a:tc vMerge="1">
                  <a:txBody>
                    <a:bodyPr/>
                    <a:lstStyle/>
                    <a:p>
                      <a:endParaRPr lang="sl-SI"/>
                    </a:p>
                  </a:txBody>
                  <a:tcPr/>
                </a:tc>
                <a:tc vMerge="1">
                  <a:txBody>
                    <a:bodyPr/>
                    <a:lstStyle/>
                    <a:p>
                      <a:endParaRPr lang="sl-SI"/>
                    </a:p>
                  </a:txBody>
                  <a:tcPr/>
                </a:tc>
                <a:tc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(euro 19)</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3,4</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4,6</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35,3</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563989"/>
                  </a:ext>
                </a:extLst>
              </a:tr>
              <a:tr h="258102">
                <a:tc rowSpan="5">
                  <a:txBody>
                    <a:bodyPr/>
                    <a:lstStyle/>
                    <a:p>
                      <a:pPr marL="71755" marR="71755" algn="ctr">
                        <a:lnSpc>
                          <a:spcPct val="107000"/>
                        </a:lnSpc>
                        <a:spcAft>
                          <a:spcPts val="0"/>
                        </a:spcAft>
                      </a:pPr>
                      <a:r>
                        <a:rPr lang="sl-SI" sz="1800" dirty="0">
                          <a:effectLst/>
                          <a:latin typeface="Times New Roman" panose="02020603050405020304" pitchFamily="18" charset="0"/>
                          <a:ea typeface="Calibri" panose="020F0502020204030204" pitchFamily="34" charset="0"/>
                          <a:cs typeface="Times New Roman" panose="02020603050405020304" pitchFamily="18" charset="0"/>
                        </a:rPr>
                        <a:t>DISKRIMI-NACIJA</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gridSpan="2">
                  <a:txBody>
                    <a:bodyPr/>
                    <a:lstStyle/>
                    <a:p>
                      <a:pPr>
                        <a:lnSpc>
                          <a:spcPct val="107000"/>
                        </a:lnSpc>
                        <a:spcAft>
                          <a:spcPts val="0"/>
                        </a:spcAft>
                      </a:pPr>
                      <a:r>
                        <a:rPr lang="sl-SI" sz="1400" dirty="0">
                          <a:effectLst/>
                          <a:latin typeface="Times New Roman" panose="02020603050405020304" pitchFamily="18" charset="0"/>
                          <a:ea typeface="Calibri" panose="020F0502020204030204" pitchFamily="34" charset="0"/>
                          <a:cs typeface="Times New Roman" panose="02020603050405020304" pitchFamily="18" charset="0"/>
                        </a:rPr>
                        <a:t>deležen diskriminacije na delovnem mestu v zadnjem letu (vsi)</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sl-SI"/>
                    </a:p>
                  </a:txBody>
                  <a:tcPr/>
                </a:tc>
                <a:tc>
                  <a:txBody>
                    <a:bodyPr/>
                    <a:lstStyle/>
                    <a:p>
                      <a:pPr algn="r">
                        <a:lnSpc>
                          <a:spcPct val="107000"/>
                        </a:lnSpc>
                        <a:spcAft>
                          <a:spcPts val="0"/>
                        </a:spcAft>
                      </a:pPr>
                      <a:r>
                        <a:rPr lang="sl-SI" sz="1400">
                          <a:effectLst/>
                          <a:latin typeface="Times New Roman" panose="02020603050405020304" pitchFamily="18" charset="0"/>
                          <a:ea typeface="Calibri" panose="020F0502020204030204" pitchFamily="34" charset="0"/>
                          <a:cs typeface="Times New Roman" panose="02020603050405020304" pitchFamily="18" charset="0"/>
                        </a:rPr>
                        <a:t>leto</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i="1">
                          <a:effectLst/>
                          <a:latin typeface="Times New Roman" panose="02020603050405020304" pitchFamily="18" charset="0"/>
                          <a:ea typeface="Calibri" panose="020F0502020204030204" pitchFamily="34" charset="0"/>
                          <a:cs typeface="Times New Roman" panose="02020603050405020304" pitchFamily="18" charset="0"/>
                        </a:rPr>
                        <a:t>2005</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i="1">
                          <a:effectLst/>
                          <a:latin typeface="Times New Roman" panose="02020603050405020304" pitchFamily="18" charset="0"/>
                          <a:ea typeface="Calibri" panose="020F0502020204030204" pitchFamily="34" charset="0"/>
                          <a:cs typeface="Times New Roman" panose="02020603050405020304" pitchFamily="18" charset="0"/>
                        </a:rPr>
                        <a:t>2015</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567909"/>
                  </a:ext>
                </a:extLst>
              </a:tr>
              <a:tr h="258102">
                <a:tc vMerge="1">
                  <a:txBody>
                    <a:bodyPr/>
                    <a:lstStyle/>
                    <a:p>
                      <a:endParaRPr lang="sl-SI"/>
                    </a:p>
                  </a:txBody>
                  <a:tcPr/>
                </a:tc>
                <a:tc gridSpan="2" vMerge="1">
                  <a:txBody>
                    <a:bodyPr/>
                    <a:lstStyle/>
                    <a:p>
                      <a:endParaRPr lang="sl-SI"/>
                    </a:p>
                  </a:txBody>
                  <a:tcPr/>
                </a:tc>
                <a:tc hMerge="1" vMerge="1">
                  <a:txBody>
                    <a:bodyPr/>
                    <a:lstStyle/>
                    <a:p>
                      <a:endParaRPr lang="sl-SI"/>
                    </a:p>
                  </a:txBody>
                  <a:tcPr/>
                </a:tc>
                <a:tc>
                  <a:txBody>
                    <a:bodyPr/>
                    <a:lstStyle/>
                    <a:p>
                      <a:pPr>
                        <a:lnSpc>
                          <a:spcPct val="107000"/>
                        </a:lnSpc>
                        <a:spcAft>
                          <a:spcPts val="0"/>
                        </a:spcAft>
                      </a:pPr>
                      <a:r>
                        <a:rPr lang="sl-SI" sz="1400">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6,4</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7,4</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15,6</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5812526"/>
                  </a:ext>
                </a:extLst>
              </a:tr>
              <a:tr h="258102">
                <a:tc vMerge="1">
                  <a:txBody>
                    <a:bodyPr/>
                    <a:lstStyle/>
                    <a:p>
                      <a:endParaRPr lang="sl-SI"/>
                    </a:p>
                  </a:txBody>
                  <a:tcPr/>
                </a:tc>
                <a:tc gridSpan="2" vMerge="1">
                  <a:txBody>
                    <a:bodyPr/>
                    <a:lstStyle/>
                    <a:p>
                      <a:endParaRPr lang="sl-SI"/>
                    </a:p>
                  </a:txBody>
                  <a:tcPr/>
                </a:tc>
                <a:tc hMerge="1"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(28)</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4,8</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7,2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50,0</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6521777"/>
                  </a:ext>
                </a:extLst>
              </a:tr>
              <a:tr h="258102">
                <a:tc vMerge="1">
                  <a:txBody>
                    <a:bodyPr/>
                    <a:lstStyle/>
                    <a:p>
                      <a:endParaRPr lang="sl-SI"/>
                    </a:p>
                  </a:txBody>
                  <a:tcPr/>
                </a:tc>
                <a:tc rowSpan="2" gridSpan="2">
                  <a:txBody>
                    <a:bodyPr/>
                    <a:lstStyle/>
                    <a:p>
                      <a:pPr>
                        <a:lnSpc>
                          <a:spcPct val="107000"/>
                        </a:lnSpc>
                        <a:spcAft>
                          <a:spcPts val="0"/>
                        </a:spcAft>
                      </a:pPr>
                      <a:r>
                        <a:rPr lang="sl-SI" sz="1400" dirty="0">
                          <a:effectLst/>
                          <a:latin typeface="Times New Roman" panose="02020603050405020304" pitchFamily="18" charset="0"/>
                          <a:ea typeface="Calibri" panose="020F0502020204030204" pitchFamily="34" charset="0"/>
                          <a:cs typeface="Times New Roman" panose="02020603050405020304" pitchFamily="18" charset="0"/>
                        </a:rPr>
                        <a:t>diskriminacija mlajših zaposlenih, starih med 15-34 let (kot % vseh zaposlenih)</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sl-SI"/>
                    </a:p>
                  </a:txBody>
                  <a:tcPr/>
                </a:tc>
                <a:tc>
                  <a:txBody>
                    <a:bodyPr/>
                    <a:lstStyle/>
                    <a:p>
                      <a:pPr>
                        <a:lnSpc>
                          <a:spcPct val="107000"/>
                        </a:lnSpc>
                        <a:spcAft>
                          <a:spcPts val="0"/>
                        </a:spcAft>
                      </a:pPr>
                      <a:r>
                        <a:rPr lang="sl-SI"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Slovenija</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10,1</a:t>
                      </a:r>
                      <a:endParaRPr lang="sl-SI"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7000"/>
                        </a:lnSpc>
                        <a:spcAft>
                          <a:spcPts val="0"/>
                        </a:spcAft>
                      </a:pPr>
                      <a:r>
                        <a:rPr lang="sl-SI" sz="16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6043266"/>
                  </a:ext>
                </a:extLst>
              </a:tr>
              <a:tr h="419344">
                <a:tc vMerge="1">
                  <a:txBody>
                    <a:bodyPr/>
                    <a:lstStyle/>
                    <a:p>
                      <a:endParaRPr lang="sl-SI"/>
                    </a:p>
                  </a:txBody>
                  <a:tcPr/>
                </a:tc>
                <a:tc gridSpan="2" vMerge="1">
                  <a:txBody>
                    <a:bodyPr/>
                    <a:lstStyle/>
                    <a:p>
                      <a:endParaRPr lang="sl-SI"/>
                    </a:p>
                  </a:txBody>
                  <a:tcPr/>
                </a:tc>
                <a:tc hMerge="1" vMerge="1">
                  <a:txBody>
                    <a:bodyPr/>
                    <a:lstStyle/>
                    <a:p>
                      <a:endParaRPr lang="sl-SI"/>
                    </a:p>
                  </a:txBody>
                  <a:tcPr/>
                </a:tc>
                <a:tc>
                  <a:txBody>
                    <a:bodyPr/>
                    <a:lstStyle/>
                    <a:p>
                      <a:pPr>
                        <a:lnSpc>
                          <a:spcPct val="107000"/>
                        </a:lnSpc>
                        <a:spcAft>
                          <a:spcPts val="0"/>
                        </a:spcAft>
                      </a:pPr>
                      <a:r>
                        <a:rPr lang="sl-SI" sz="1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EU (28)</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a:effectLst/>
                          <a:latin typeface="Times New Roman" panose="02020603050405020304" pitchFamily="18" charset="0"/>
                          <a:ea typeface="Calibri" panose="020F0502020204030204" pitchFamily="34" charset="0"/>
                          <a:cs typeface="Times New Roman" panose="02020603050405020304" pitchFamily="18" charset="0"/>
                        </a:rPr>
                        <a:t>/</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4,2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sl-SI"/>
                    </a:p>
                  </a:txBody>
                  <a:tcPr/>
                </a:tc>
                <a:extLst>
                  <a:ext uri="{0D108BD9-81ED-4DB2-BD59-A6C34878D82A}">
                    <a16:rowId xmlns:a16="http://schemas.microsoft.com/office/drawing/2014/main" val="1551664299"/>
                  </a:ext>
                </a:extLst>
              </a:tr>
            </a:tbl>
          </a:graphicData>
        </a:graphic>
      </p:graphicFrame>
      <p:sp>
        <p:nvSpPr>
          <p:cNvPr id="7" name="PoljeZBesedilom 6"/>
          <p:cNvSpPr txBox="1"/>
          <p:nvPr/>
        </p:nvSpPr>
        <p:spPr>
          <a:xfrm>
            <a:off x="79131" y="1776046"/>
            <a:ext cx="2954215" cy="2739211"/>
          </a:xfrm>
          <a:prstGeom prst="rect">
            <a:avLst/>
          </a:prstGeom>
          <a:noFill/>
        </p:spPr>
        <p:txBody>
          <a:bodyPr wrap="square" rtlCol="0">
            <a:spAutoFit/>
          </a:bodyPr>
          <a:lstStyle/>
          <a:p>
            <a:r>
              <a:rPr lang="sl-SI" sz="3200" b="1" dirty="0" err="1" smtClean="0">
                <a:effectLst>
                  <a:outerShdw blurRad="38100" dist="38100" dir="2700000" algn="tl">
                    <a:srgbClr val="000000">
                      <a:alpha val="43137"/>
                    </a:srgbClr>
                  </a:outerShdw>
                </a:effectLst>
              </a:rPr>
              <a:t>Prekarnost</a:t>
            </a:r>
            <a:r>
              <a:rPr lang="sl-SI" sz="3200" b="1" dirty="0" smtClean="0">
                <a:effectLst>
                  <a:outerShdw blurRad="38100" dist="38100" dir="2700000" algn="tl">
                    <a:srgbClr val="000000">
                      <a:alpha val="43137"/>
                    </a:srgbClr>
                  </a:outerShdw>
                </a:effectLst>
              </a:rPr>
              <a:t>,</a:t>
            </a:r>
          </a:p>
          <a:p>
            <a:r>
              <a:rPr lang="sl-SI" sz="3200" b="1" dirty="0" smtClean="0">
                <a:effectLst>
                  <a:outerShdw blurRad="38100" dist="38100" dir="2700000" algn="tl">
                    <a:srgbClr val="000000">
                      <a:alpha val="43137"/>
                    </a:srgbClr>
                  </a:outerShdw>
                </a:effectLst>
              </a:rPr>
              <a:t>primerjava Slovenije z EU (%)</a:t>
            </a:r>
          </a:p>
          <a:p>
            <a:endParaRPr lang="sl-SI" sz="2800" b="1" dirty="0" smtClean="0">
              <a:effectLst>
                <a:outerShdw blurRad="38100" dist="38100" dir="2700000" algn="tl">
                  <a:srgbClr val="000000">
                    <a:alpha val="43137"/>
                  </a:srgbClr>
                </a:outerShdw>
              </a:effectLst>
            </a:endParaRPr>
          </a:p>
          <a:p>
            <a:r>
              <a:rPr lang="sl-SI" sz="1100" dirty="0" smtClean="0"/>
              <a:t>Vir: Eurostat, povzel S. D. </a:t>
            </a:r>
            <a:endParaRPr lang="sl-SI" sz="1100" dirty="0"/>
          </a:p>
        </p:txBody>
      </p:sp>
    </p:spTree>
    <p:extLst>
      <p:ext uri="{BB962C8B-B14F-4D97-AF65-F5344CB8AC3E}">
        <p14:creationId xmlns:p14="http://schemas.microsoft.com/office/powerpoint/2010/main" val="116984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991544" y="44625"/>
            <a:ext cx="8352928" cy="2985433"/>
          </a:xfrm>
          <a:prstGeom prst="rect">
            <a:avLst/>
          </a:prstGeom>
          <a:noFill/>
        </p:spPr>
        <p:txBody>
          <a:bodyPr wrap="square" rtlCol="0">
            <a:spAutoFit/>
          </a:bodyPr>
          <a:lstStyle/>
          <a:p>
            <a:r>
              <a:rPr lang="sl-SI" sz="2400" b="1" dirty="0"/>
              <a:t>Kako ostri so po vaši oceni v Sloveniji spori in konflikti med spodaj navedenimi skupinami?</a:t>
            </a:r>
          </a:p>
          <a:p>
            <a:pPr marL="285750" indent="-285750">
              <a:buFontTx/>
              <a:buChar char="-"/>
            </a:pPr>
            <a:r>
              <a:rPr lang="sl-SI" sz="2000" dirty="0"/>
              <a:t>med revnimi in bogatimi </a:t>
            </a:r>
          </a:p>
          <a:p>
            <a:pPr marL="285750" indent="-285750">
              <a:buFontTx/>
              <a:buChar char="-"/>
            </a:pPr>
            <a:r>
              <a:rPr lang="sl-SI" sz="2000" dirty="0"/>
              <a:t>med nezaposlenimi in zaposlenimi </a:t>
            </a:r>
          </a:p>
          <a:p>
            <a:pPr marL="285750" indent="-285750">
              <a:buFontTx/>
              <a:buChar char="-"/>
            </a:pPr>
            <a:r>
              <a:rPr lang="sv-SE" sz="2000" dirty="0"/>
              <a:t>med menedžerji, direktorji in delavci</a:t>
            </a:r>
            <a:endParaRPr lang="sl-SI" sz="2000" dirty="0"/>
          </a:p>
          <a:p>
            <a:pPr marL="285750" indent="-285750">
              <a:buFontTx/>
              <a:buChar char="-"/>
            </a:pPr>
            <a:r>
              <a:rPr lang="sl-SI" sz="2000" dirty="0"/>
              <a:t>med mladimi in starimi </a:t>
            </a:r>
          </a:p>
          <a:p>
            <a:pPr marL="285750" indent="-285750">
              <a:buFontTx/>
              <a:buChar char="-"/>
            </a:pPr>
            <a:r>
              <a:rPr lang="sl-SI" sz="2000" dirty="0"/>
              <a:t>med moškimi in ženskami </a:t>
            </a:r>
          </a:p>
          <a:p>
            <a:pPr marL="285750" indent="-285750">
              <a:buFontTx/>
              <a:buChar char="-"/>
            </a:pPr>
            <a:r>
              <a:rPr lang="sl-SI" sz="2000" dirty="0"/>
              <a:t>med Slovenci in priseljenci </a:t>
            </a:r>
          </a:p>
          <a:p>
            <a:pPr marL="285750" indent="-285750">
              <a:buFontTx/>
              <a:buChar char="-"/>
            </a:pPr>
            <a:r>
              <a:rPr lang="sl-SI" sz="2000" dirty="0"/>
              <a:t>med vernimi in nevernimi </a:t>
            </a:r>
          </a:p>
        </p:txBody>
      </p:sp>
      <p:sp>
        <p:nvSpPr>
          <p:cNvPr id="3" name="PoljeZBesedilom 2"/>
          <p:cNvSpPr txBox="1"/>
          <p:nvPr/>
        </p:nvSpPr>
        <p:spPr>
          <a:xfrm>
            <a:off x="6769373" y="710638"/>
            <a:ext cx="3600400" cy="2677656"/>
          </a:xfrm>
          <a:prstGeom prst="rect">
            <a:avLst/>
          </a:prstGeom>
          <a:noFill/>
        </p:spPr>
        <p:txBody>
          <a:bodyPr wrap="square" rtlCol="0">
            <a:spAutoFit/>
          </a:bodyPr>
          <a:lstStyle/>
          <a:p>
            <a:endParaRPr lang="sl-SI" sz="3200" b="1" dirty="0">
              <a:solidFill>
                <a:srgbClr val="C00000"/>
              </a:solidFill>
              <a:effectLst>
                <a:outerShdw blurRad="38100" dist="38100" dir="2700000" algn="tl">
                  <a:srgbClr val="000000">
                    <a:alpha val="43137"/>
                  </a:srgbClr>
                </a:outerShdw>
              </a:effectLst>
            </a:endParaRPr>
          </a:p>
          <a:p>
            <a:r>
              <a:rPr lang="sl-SI" sz="3200" b="1" dirty="0">
                <a:solidFill>
                  <a:srgbClr val="C00000"/>
                </a:solidFill>
                <a:effectLst>
                  <a:outerShdw blurRad="38100" dist="38100" dir="2700000" algn="tl">
                    <a:srgbClr val="000000">
                      <a:alpha val="43137"/>
                    </a:srgbClr>
                  </a:outerShdw>
                </a:effectLst>
              </a:rPr>
              <a:t>Katerega od teh konfliktov ocenjuje slovenska javnost za največjega</a:t>
            </a:r>
            <a:r>
              <a:rPr lang="sl-SI" sz="4000" b="1" dirty="0">
                <a:solidFill>
                  <a:srgbClr val="C00000"/>
                </a:solidFill>
                <a:effectLst>
                  <a:outerShdw blurRad="38100" dist="38100" dir="2700000" algn="tl">
                    <a:srgbClr val="000000">
                      <a:alpha val="43137"/>
                    </a:srgbClr>
                  </a:outerShdw>
                </a:effectLst>
              </a:rPr>
              <a:t>?</a:t>
            </a:r>
            <a:endParaRPr lang="sl-SI" sz="3200" b="1" dirty="0">
              <a:solidFill>
                <a:srgbClr val="C00000"/>
              </a:solidFill>
              <a:effectLst>
                <a:outerShdw blurRad="38100" dist="38100" dir="2700000" algn="tl">
                  <a:srgbClr val="000000">
                    <a:alpha val="43137"/>
                  </a:srgbClr>
                </a:outerShdw>
              </a:effectLst>
            </a:endParaRPr>
          </a:p>
        </p:txBody>
      </p:sp>
      <p:sp>
        <p:nvSpPr>
          <p:cNvPr id="6" name="Desni zaviti oklepaj 5"/>
          <p:cNvSpPr/>
          <p:nvPr/>
        </p:nvSpPr>
        <p:spPr>
          <a:xfrm>
            <a:off x="5951984" y="908720"/>
            <a:ext cx="648072" cy="2376264"/>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Tree>
    <p:extLst>
      <p:ext uri="{BB962C8B-B14F-4D97-AF65-F5344CB8AC3E}">
        <p14:creationId xmlns:p14="http://schemas.microsoft.com/office/powerpoint/2010/main" val="3761175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991544" y="44625"/>
            <a:ext cx="8352928" cy="2985433"/>
          </a:xfrm>
          <a:prstGeom prst="rect">
            <a:avLst/>
          </a:prstGeom>
          <a:noFill/>
        </p:spPr>
        <p:txBody>
          <a:bodyPr wrap="square" rtlCol="0">
            <a:spAutoFit/>
          </a:bodyPr>
          <a:lstStyle/>
          <a:p>
            <a:r>
              <a:rPr lang="sl-SI" sz="2400" b="1" dirty="0"/>
              <a:t>Kako ostri so po vaši oceni v Sloveniji spori in konflikti med spodaj navedenimi skupinami?</a:t>
            </a:r>
          </a:p>
          <a:p>
            <a:pPr marL="285750" indent="-285750">
              <a:buFontTx/>
              <a:buChar char="-"/>
            </a:pPr>
            <a:r>
              <a:rPr lang="sl-SI" sz="2000" dirty="0"/>
              <a:t>med revnimi in bogatimi </a:t>
            </a:r>
          </a:p>
          <a:p>
            <a:pPr marL="285750" indent="-285750">
              <a:buFontTx/>
              <a:buChar char="-"/>
            </a:pPr>
            <a:r>
              <a:rPr lang="sl-SI" sz="2000" dirty="0"/>
              <a:t>med nezaposlenimi in zaposlenimi </a:t>
            </a:r>
          </a:p>
          <a:p>
            <a:pPr marL="285750" indent="-285750">
              <a:buFontTx/>
              <a:buChar char="-"/>
            </a:pPr>
            <a:r>
              <a:rPr lang="sv-SE" sz="2000" dirty="0"/>
              <a:t>med menedžerji, direktorji in delavci</a:t>
            </a:r>
            <a:endParaRPr lang="sl-SI" sz="2000" dirty="0"/>
          </a:p>
          <a:p>
            <a:pPr marL="285750" indent="-285750">
              <a:buFontTx/>
              <a:buChar char="-"/>
            </a:pPr>
            <a:r>
              <a:rPr lang="sl-SI" sz="2000" dirty="0"/>
              <a:t>med mladimi in starimi </a:t>
            </a:r>
          </a:p>
          <a:p>
            <a:pPr marL="285750" indent="-285750">
              <a:buFontTx/>
              <a:buChar char="-"/>
            </a:pPr>
            <a:r>
              <a:rPr lang="sl-SI" sz="2000" dirty="0"/>
              <a:t>med moškimi in ženskami </a:t>
            </a:r>
          </a:p>
          <a:p>
            <a:pPr marL="285750" indent="-285750">
              <a:buFontTx/>
              <a:buChar char="-"/>
            </a:pPr>
            <a:r>
              <a:rPr lang="sl-SI" sz="2000" dirty="0"/>
              <a:t>med Slovenci in priseljenci </a:t>
            </a:r>
          </a:p>
          <a:p>
            <a:pPr marL="285750" indent="-285750">
              <a:buFontTx/>
              <a:buChar char="-"/>
            </a:pPr>
            <a:r>
              <a:rPr lang="sl-SI" sz="2000" dirty="0"/>
              <a:t>med vernimi in nevernimi </a:t>
            </a:r>
          </a:p>
        </p:txBody>
      </p:sp>
      <p:graphicFrame>
        <p:nvGraphicFramePr>
          <p:cNvPr id="4" name="Tabela 3"/>
          <p:cNvGraphicFramePr>
            <a:graphicFrameLocks noGrp="1"/>
          </p:cNvGraphicFramePr>
          <p:nvPr>
            <p:extLst/>
          </p:nvPr>
        </p:nvGraphicFramePr>
        <p:xfrm>
          <a:off x="6456040" y="1978142"/>
          <a:ext cx="3528392" cy="4480560"/>
        </p:xfrm>
        <a:graphic>
          <a:graphicData uri="http://schemas.openxmlformats.org/drawingml/2006/table">
            <a:tbl>
              <a:tblPr firstRow="1" bandRow="1">
                <a:tableStyleId>{5C22544A-7EE6-4342-B048-85BDC9FD1C3A}</a:tableStyleId>
              </a:tblPr>
              <a:tblGrid>
                <a:gridCol w="2079231">
                  <a:extLst>
                    <a:ext uri="{9D8B030D-6E8A-4147-A177-3AD203B41FA5}">
                      <a16:colId xmlns:a16="http://schemas.microsoft.com/office/drawing/2014/main" val="20000"/>
                    </a:ext>
                  </a:extLst>
                </a:gridCol>
                <a:gridCol w="1449161">
                  <a:extLst>
                    <a:ext uri="{9D8B030D-6E8A-4147-A177-3AD203B41FA5}">
                      <a16:colId xmlns:a16="http://schemas.microsoft.com/office/drawing/2014/main" val="20001"/>
                    </a:ext>
                  </a:extLst>
                </a:gridCol>
              </a:tblGrid>
              <a:tr h="370840">
                <a:tc>
                  <a:txBody>
                    <a:bodyPr/>
                    <a:lstStyle/>
                    <a:p>
                      <a:pPr algn="ctr"/>
                      <a:r>
                        <a:rPr lang="sl-SI" sz="2400" dirty="0" smtClean="0"/>
                        <a:t>leto merjenja</a:t>
                      </a:r>
                    </a:p>
                    <a:p>
                      <a:pPr algn="ctr"/>
                      <a:r>
                        <a:rPr lang="sl-SI" sz="2400" dirty="0" smtClean="0"/>
                        <a:t>SJM</a:t>
                      </a:r>
                      <a:endParaRPr lang="sl-SI" sz="2400" dirty="0"/>
                    </a:p>
                  </a:txBody>
                  <a:tcPr anchor="ctr"/>
                </a:tc>
                <a:tc>
                  <a:txBody>
                    <a:bodyPr/>
                    <a:lstStyle/>
                    <a:p>
                      <a:pPr algn="ctr"/>
                      <a:r>
                        <a:rPr lang="sl-SI" sz="2400" dirty="0" smtClean="0"/>
                        <a:t>zelo ostri</a:t>
                      </a:r>
                    </a:p>
                    <a:p>
                      <a:pPr algn="ctr"/>
                      <a:r>
                        <a:rPr lang="sl-SI" sz="2400" dirty="0" smtClean="0"/>
                        <a:t>+ ostri</a:t>
                      </a:r>
                      <a:r>
                        <a:rPr lang="sl-SI" sz="2000" b="0" dirty="0" smtClean="0"/>
                        <a:t>*</a:t>
                      </a:r>
                      <a:endParaRPr lang="sl-SI" sz="2400" dirty="0"/>
                    </a:p>
                  </a:txBody>
                  <a:tcPr anchor="ctr"/>
                </a:tc>
                <a:extLst>
                  <a:ext uri="{0D108BD9-81ED-4DB2-BD59-A6C34878D82A}">
                    <a16:rowId xmlns:a16="http://schemas.microsoft.com/office/drawing/2014/main" val="10000"/>
                  </a:ext>
                </a:extLst>
              </a:tr>
              <a:tr h="370840">
                <a:tc>
                  <a:txBody>
                    <a:bodyPr/>
                    <a:lstStyle/>
                    <a:p>
                      <a:pPr algn="ctr"/>
                      <a:r>
                        <a:rPr lang="sl-SI" sz="2400" dirty="0" smtClean="0"/>
                        <a:t>1992</a:t>
                      </a:r>
                      <a:endParaRPr lang="sl-SI" sz="2400" dirty="0"/>
                    </a:p>
                  </a:txBody>
                  <a:tcPr anchor="ctr"/>
                </a:tc>
                <a:tc>
                  <a:txBody>
                    <a:bodyPr/>
                    <a:lstStyle/>
                    <a:p>
                      <a:pPr algn="ctr"/>
                      <a:r>
                        <a:rPr lang="sl-SI" sz="2400" dirty="0" smtClean="0"/>
                        <a:t>70,4</a:t>
                      </a:r>
                      <a:endParaRPr lang="sl-SI" sz="2400" dirty="0"/>
                    </a:p>
                  </a:txBody>
                  <a:tcPr anchor="ctr"/>
                </a:tc>
                <a:extLst>
                  <a:ext uri="{0D108BD9-81ED-4DB2-BD59-A6C34878D82A}">
                    <a16:rowId xmlns:a16="http://schemas.microsoft.com/office/drawing/2014/main" val="10001"/>
                  </a:ext>
                </a:extLst>
              </a:tr>
              <a:tr h="370840">
                <a:tc>
                  <a:txBody>
                    <a:bodyPr/>
                    <a:lstStyle/>
                    <a:p>
                      <a:pPr algn="ctr"/>
                      <a:r>
                        <a:rPr lang="sl-SI" sz="2400" dirty="0" smtClean="0"/>
                        <a:t>1998</a:t>
                      </a:r>
                      <a:endParaRPr lang="sl-SI" sz="2400" dirty="0"/>
                    </a:p>
                  </a:txBody>
                  <a:tcPr anchor="ctr"/>
                </a:tc>
                <a:tc>
                  <a:txBody>
                    <a:bodyPr/>
                    <a:lstStyle/>
                    <a:p>
                      <a:pPr algn="ctr"/>
                      <a:r>
                        <a:rPr lang="sl-SI" sz="2400" dirty="0" smtClean="0"/>
                        <a:t>66,8</a:t>
                      </a:r>
                      <a:endParaRPr lang="sl-SI" sz="2400" dirty="0"/>
                    </a:p>
                  </a:txBody>
                  <a:tcPr anchor="ctr"/>
                </a:tc>
                <a:extLst>
                  <a:ext uri="{0D108BD9-81ED-4DB2-BD59-A6C34878D82A}">
                    <a16:rowId xmlns:a16="http://schemas.microsoft.com/office/drawing/2014/main" val="10002"/>
                  </a:ext>
                </a:extLst>
              </a:tr>
              <a:tr h="370840">
                <a:tc>
                  <a:txBody>
                    <a:bodyPr/>
                    <a:lstStyle/>
                    <a:p>
                      <a:pPr algn="ctr"/>
                      <a:r>
                        <a:rPr lang="sl-SI" sz="2400" dirty="0" smtClean="0"/>
                        <a:t>1999</a:t>
                      </a:r>
                      <a:endParaRPr lang="sl-SI" sz="2400" dirty="0"/>
                    </a:p>
                  </a:txBody>
                  <a:tcPr anchor="ctr"/>
                </a:tc>
                <a:tc>
                  <a:txBody>
                    <a:bodyPr/>
                    <a:lstStyle/>
                    <a:p>
                      <a:pPr algn="ctr"/>
                      <a:r>
                        <a:rPr lang="sl-SI" sz="2400" dirty="0" smtClean="0"/>
                        <a:t>57,9</a:t>
                      </a:r>
                      <a:endParaRPr lang="sl-SI" sz="2400" dirty="0"/>
                    </a:p>
                  </a:txBody>
                  <a:tcPr anchor="ctr"/>
                </a:tc>
                <a:extLst>
                  <a:ext uri="{0D108BD9-81ED-4DB2-BD59-A6C34878D82A}">
                    <a16:rowId xmlns:a16="http://schemas.microsoft.com/office/drawing/2014/main" val="10003"/>
                  </a:ext>
                </a:extLst>
              </a:tr>
              <a:tr h="370840">
                <a:tc>
                  <a:txBody>
                    <a:bodyPr/>
                    <a:lstStyle/>
                    <a:p>
                      <a:pPr algn="ctr"/>
                      <a:r>
                        <a:rPr lang="sl-SI" sz="2400" dirty="0" smtClean="0"/>
                        <a:t>2005</a:t>
                      </a:r>
                      <a:endParaRPr lang="sl-SI" sz="2400" dirty="0"/>
                    </a:p>
                  </a:txBody>
                  <a:tcPr anchor="ctr"/>
                </a:tc>
                <a:tc>
                  <a:txBody>
                    <a:bodyPr/>
                    <a:lstStyle/>
                    <a:p>
                      <a:pPr algn="ctr"/>
                      <a:r>
                        <a:rPr lang="sl-SI" sz="2400" dirty="0" smtClean="0"/>
                        <a:t>56,2</a:t>
                      </a:r>
                      <a:endParaRPr lang="sl-SI" sz="2400" dirty="0"/>
                    </a:p>
                  </a:txBody>
                  <a:tcPr anchor="ctr"/>
                </a:tc>
                <a:extLst>
                  <a:ext uri="{0D108BD9-81ED-4DB2-BD59-A6C34878D82A}">
                    <a16:rowId xmlns:a16="http://schemas.microsoft.com/office/drawing/2014/main" val="10004"/>
                  </a:ext>
                </a:extLst>
              </a:tr>
              <a:tr h="370840">
                <a:tc>
                  <a:txBody>
                    <a:bodyPr/>
                    <a:lstStyle/>
                    <a:p>
                      <a:pPr algn="ctr"/>
                      <a:r>
                        <a:rPr lang="sl-SI" sz="2400" dirty="0" smtClean="0"/>
                        <a:t>2006</a:t>
                      </a:r>
                      <a:endParaRPr lang="sl-SI" sz="2400" dirty="0"/>
                    </a:p>
                  </a:txBody>
                  <a:tcPr anchor="ctr"/>
                </a:tc>
                <a:tc>
                  <a:txBody>
                    <a:bodyPr/>
                    <a:lstStyle/>
                    <a:p>
                      <a:pPr algn="ctr"/>
                      <a:r>
                        <a:rPr lang="sl-SI" sz="2400" dirty="0" smtClean="0"/>
                        <a:t>53,1</a:t>
                      </a:r>
                      <a:endParaRPr lang="sl-SI" sz="2400" dirty="0"/>
                    </a:p>
                  </a:txBody>
                  <a:tcPr anchor="ctr"/>
                </a:tc>
                <a:extLst>
                  <a:ext uri="{0D108BD9-81ED-4DB2-BD59-A6C34878D82A}">
                    <a16:rowId xmlns:a16="http://schemas.microsoft.com/office/drawing/2014/main" val="10005"/>
                  </a:ext>
                </a:extLst>
              </a:tr>
              <a:tr h="370840">
                <a:tc>
                  <a:txBody>
                    <a:bodyPr/>
                    <a:lstStyle/>
                    <a:p>
                      <a:pPr algn="ctr"/>
                      <a:r>
                        <a:rPr lang="sl-SI" sz="2400" dirty="0" smtClean="0"/>
                        <a:t>2009</a:t>
                      </a:r>
                      <a:endParaRPr lang="sl-SI" sz="2400" dirty="0"/>
                    </a:p>
                  </a:txBody>
                  <a:tcPr anchor="ctr"/>
                </a:tc>
                <a:tc>
                  <a:txBody>
                    <a:bodyPr/>
                    <a:lstStyle/>
                    <a:p>
                      <a:pPr algn="ctr"/>
                      <a:r>
                        <a:rPr lang="sl-SI" sz="2400" dirty="0" smtClean="0"/>
                        <a:t>68,6</a:t>
                      </a:r>
                      <a:endParaRPr lang="sl-SI" sz="2400" dirty="0"/>
                    </a:p>
                  </a:txBody>
                  <a:tcPr anchor="ctr"/>
                </a:tc>
                <a:extLst>
                  <a:ext uri="{0D108BD9-81ED-4DB2-BD59-A6C34878D82A}">
                    <a16:rowId xmlns:a16="http://schemas.microsoft.com/office/drawing/2014/main" val="10006"/>
                  </a:ext>
                </a:extLst>
              </a:tr>
              <a:tr h="370840">
                <a:tc>
                  <a:txBody>
                    <a:bodyPr/>
                    <a:lstStyle/>
                    <a:p>
                      <a:pPr algn="ctr"/>
                      <a:r>
                        <a:rPr lang="sl-SI" sz="2400" dirty="0" smtClean="0"/>
                        <a:t>2011</a:t>
                      </a:r>
                      <a:endParaRPr lang="sl-SI" sz="2400" dirty="0"/>
                    </a:p>
                  </a:txBody>
                  <a:tcPr anchor="ctr"/>
                </a:tc>
                <a:tc>
                  <a:txBody>
                    <a:bodyPr/>
                    <a:lstStyle/>
                    <a:p>
                      <a:pPr algn="ctr"/>
                      <a:r>
                        <a:rPr lang="sl-SI" sz="2400" dirty="0" smtClean="0"/>
                        <a:t>70,0</a:t>
                      </a:r>
                      <a:endParaRPr lang="sl-SI" sz="2400" dirty="0"/>
                    </a:p>
                  </a:txBody>
                  <a:tcPr anchor="ctr"/>
                </a:tc>
                <a:extLst>
                  <a:ext uri="{0D108BD9-81ED-4DB2-BD59-A6C34878D82A}">
                    <a16:rowId xmlns:a16="http://schemas.microsoft.com/office/drawing/2014/main" val="10007"/>
                  </a:ext>
                </a:extLst>
              </a:tr>
              <a:tr h="370840">
                <a:tc>
                  <a:txBody>
                    <a:bodyPr/>
                    <a:lstStyle/>
                    <a:p>
                      <a:pPr algn="ctr"/>
                      <a:r>
                        <a:rPr lang="sl-SI" sz="2400" dirty="0" smtClean="0"/>
                        <a:t>2013</a:t>
                      </a:r>
                      <a:endParaRPr lang="sl-SI" sz="2400" dirty="0"/>
                    </a:p>
                  </a:txBody>
                  <a:tcPr anchor="ctr"/>
                </a:tc>
                <a:tc>
                  <a:txBody>
                    <a:bodyPr/>
                    <a:lstStyle/>
                    <a:p>
                      <a:pPr algn="ctr"/>
                      <a:r>
                        <a:rPr lang="sl-SI" sz="2400" dirty="0" smtClean="0"/>
                        <a:t>62,0</a:t>
                      </a:r>
                      <a:endParaRPr lang="sl-SI" sz="2400" dirty="0"/>
                    </a:p>
                  </a:txBody>
                  <a:tcPr anchor="ctr"/>
                </a:tc>
                <a:extLst>
                  <a:ext uri="{0D108BD9-81ED-4DB2-BD59-A6C34878D82A}">
                    <a16:rowId xmlns:a16="http://schemas.microsoft.com/office/drawing/2014/main" val="10008"/>
                  </a:ext>
                </a:extLst>
              </a:tr>
            </a:tbl>
          </a:graphicData>
        </a:graphic>
      </p:graphicFrame>
      <p:sp>
        <p:nvSpPr>
          <p:cNvPr id="5" name="PoljeZBesedilom 4"/>
          <p:cNvSpPr txBox="1"/>
          <p:nvPr/>
        </p:nvSpPr>
        <p:spPr>
          <a:xfrm>
            <a:off x="7680176" y="6458702"/>
            <a:ext cx="2520280" cy="369332"/>
          </a:xfrm>
          <a:prstGeom prst="rect">
            <a:avLst/>
          </a:prstGeom>
          <a:noFill/>
        </p:spPr>
        <p:txBody>
          <a:bodyPr wrap="square" rtlCol="0">
            <a:spAutoFit/>
          </a:bodyPr>
          <a:lstStyle/>
          <a:p>
            <a:r>
              <a:rPr lang="sl-SI" dirty="0"/>
              <a:t>*</a:t>
            </a:r>
            <a:r>
              <a:rPr lang="sl-SI" sz="1200" dirty="0"/>
              <a:t> </a:t>
            </a:r>
            <a:r>
              <a:rPr lang="sl-SI" sz="1050" dirty="0"/>
              <a:t>Merjeno na štiri-stopenjski lestvici (%)</a:t>
            </a:r>
            <a:endParaRPr lang="sl-SI" sz="1600" dirty="0"/>
          </a:p>
        </p:txBody>
      </p:sp>
      <p:cxnSp>
        <p:nvCxnSpPr>
          <p:cNvPr id="7" name="Kolenski povezovalnik 6"/>
          <p:cNvCxnSpPr/>
          <p:nvPr/>
        </p:nvCxnSpPr>
        <p:spPr>
          <a:xfrm>
            <a:off x="2351584" y="1772816"/>
            <a:ext cx="4032448" cy="720080"/>
          </a:xfrm>
          <a:prstGeom prst="bentConnector3">
            <a:avLst>
              <a:gd name="adj1" fmla="val 80759"/>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7340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991544" y="44625"/>
            <a:ext cx="8352928" cy="2985433"/>
          </a:xfrm>
          <a:prstGeom prst="rect">
            <a:avLst/>
          </a:prstGeom>
          <a:noFill/>
        </p:spPr>
        <p:txBody>
          <a:bodyPr wrap="square" rtlCol="0">
            <a:spAutoFit/>
          </a:bodyPr>
          <a:lstStyle/>
          <a:p>
            <a:r>
              <a:rPr lang="sl-SI" sz="2400" b="1" dirty="0"/>
              <a:t>Kako ostri so po vaši oceni v Sloveniji spori in konflikti med spodaj navedenimi skupinami?</a:t>
            </a:r>
          </a:p>
          <a:p>
            <a:pPr marL="285750" indent="-285750">
              <a:buFontTx/>
              <a:buChar char="-"/>
            </a:pPr>
            <a:r>
              <a:rPr lang="sl-SI" sz="2000" dirty="0"/>
              <a:t>med revnimi in bogatimi </a:t>
            </a:r>
          </a:p>
          <a:p>
            <a:pPr marL="285750" indent="-285750">
              <a:buFontTx/>
              <a:buChar char="-"/>
            </a:pPr>
            <a:r>
              <a:rPr lang="sl-SI" sz="2000" dirty="0"/>
              <a:t>med nezaposlenimi in zaposlenimi </a:t>
            </a:r>
          </a:p>
          <a:p>
            <a:pPr marL="285750" indent="-285750">
              <a:buFontTx/>
              <a:buChar char="-"/>
            </a:pPr>
            <a:r>
              <a:rPr lang="sv-SE" sz="2000" dirty="0"/>
              <a:t>med menedžerji, direktorji in delavci</a:t>
            </a:r>
            <a:endParaRPr lang="sl-SI" sz="2000" dirty="0"/>
          </a:p>
          <a:p>
            <a:pPr marL="285750" indent="-285750">
              <a:buFontTx/>
              <a:buChar char="-"/>
            </a:pPr>
            <a:r>
              <a:rPr lang="sl-SI" sz="2000" dirty="0"/>
              <a:t>med mladimi in starimi </a:t>
            </a:r>
          </a:p>
          <a:p>
            <a:pPr marL="285750" indent="-285750">
              <a:buFontTx/>
              <a:buChar char="-"/>
            </a:pPr>
            <a:r>
              <a:rPr lang="sl-SI" sz="2000" dirty="0"/>
              <a:t>med moškimi in ženskami </a:t>
            </a:r>
          </a:p>
          <a:p>
            <a:pPr marL="285750" indent="-285750">
              <a:buFontTx/>
              <a:buChar char="-"/>
            </a:pPr>
            <a:r>
              <a:rPr lang="sl-SI" sz="2000" dirty="0"/>
              <a:t>med Slovenci in priseljenci </a:t>
            </a:r>
          </a:p>
          <a:p>
            <a:pPr marL="285750" indent="-285750">
              <a:buFontTx/>
              <a:buChar char="-"/>
            </a:pPr>
            <a:r>
              <a:rPr lang="sl-SI" sz="2000" dirty="0"/>
              <a:t>med vernimi in nevernimi </a:t>
            </a:r>
          </a:p>
        </p:txBody>
      </p:sp>
      <p:graphicFrame>
        <p:nvGraphicFramePr>
          <p:cNvPr id="4" name="Tabela 3"/>
          <p:cNvGraphicFramePr>
            <a:graphicFrameLocks noGrp="1"/>
          </p:cNvGraphicFramePr>
          <p:nvPr>
            <p:extLst/>
          </p:nvPr>
        </p:nvGraphicFramePr>
        <p:xfrm>
          <a:off x="6456040" y="1978142"/>
          <a:ext cx="3528392" cy="4480560"/>
        </p:xfrm>
        <a:graphic>
          <a:graphicData uri="http://schemas.openxmlformats.org/drawingml/2006/table">
            <a:tbl>
              <a:tblPr firstRow="1" bandRow="1">
                <a:tableStyleId>{5C22544A-7EE6-4342-B048-85BDC9FD1C3A}</a:tableStyleId>
              </a:tblPr>
              <a:tblGrid>
                <a:gridCol w="2079231">
                  <a:extLst>
                    <a:ext uri="{9D8B030D-6E8A-4147-A177-3AD203B41FA5}">
                      <a16:colId xmlns:a16="http://schemas.microsoft.com/office/drawing/2014/main" val="20000"/>
                    </a:ext>
                  </a:extLst>
                </a:gridCol>
                <a:gridCol w="1449161">
                  <a:extLst>
                    <a:ext uri="{9D8B030D-6E8A-4147-A177-3AD203B41FA5}">
                      <a16:colId xmlns:a16="http://schemas.microsoft.com/office/drawing/2014/main" val="20001"/>
                    </a:ext>
                  </a:extLst>
                </a:gridCol>
              </a:tblGrid>
              <a:tr h="370840">
                <a:tc>
                  <a:txBody>
                    <a:bodyPr/>
                    <a:lstStyle/>
                    <a:p>
                      <a:pPr algn="ctr"/>
                      <a:r>
                        <a:rPr lang="sl-SI" sz="2400" dirty="0" smtClean="0"/>
                        <a:t>leto merjenja</a:t>
                      </a:r>
                    </a:p>
                    <a:p>
                      <a:pPr algn="ctr"/>
                      <a:r>
                        <a:rPr lang="sl-SI" sz="2400" dirty="0" smtClean="0"/>
                        <a:t>SJM</a:t>
                      </a:r>
                      <a:endParaRPr lang="sl-SI" sz="2400" dirty="0"/>
                    </a:p>
                  </a:txBody>
                  <a:tcPr anchor="ctr"/>
                </a:tc>
                <a:tc>
                  <a:txBody>
                    <a:bodyPr/>
                    <a:lstStyle/>
                    <a:p>
                      <a:pPr algn="ctr"/>
                      <a:r>
                        <a:rPr lang="sl-SI" sz="2400" dirty="0" smtClean="0"/>
                        <a:t>zelo ostri</a:t>
                      </a:r>
                    </a:p>
                    <a:p>
                      <a:pPr algn="ctr"/>
                      <a:r>
                        <a:rPr lang="sl-SI" sz="2400" dirty="0" smtClean="0"/>
                        <a:t>+ ostri</a:t>
                      </a:r>
                      <a:r>
                        <a:rPr lang="sl-SI" sz="2000" b="0" dirty="0" smtClean="0"/>
                        <a:t>*</a:t>
                      </a:r>
                      <a:endParaRPr lang="sl-SI" sz="2400" dirty="0"/>
                    </a:p>
                  </a:txBody>
                  <a:tcPr anchor="ctr"/>
                </a:tc>
                <a:extLst>
                  <a:ext uri="{0D108BD9-81ED-4DB2-BD59-A6C34878D82A}">
                    <a16:rowId xmlns:a16="http://schemas.microsoft.com/office/drawing/2014/main" val="10000"/>
                  </a:ext>
                </a:extLst>
              </a:tr>
              <a:tr h="370840">
                <a:tc>
                  <a:txBody>
                    <a:bodyPr/>
                    <a:lstStyle/>
                    <a:p>
                      <a:pPr algn="ctr"/>
                      <a:r>
                        <a:rPr lang="sl-SI" sz="2400" dirty="0" smtClean="0"/>
                        <a:t>1992</a:t>
                      </a:r>
                      <a:endParaRPr lang="sl-SI" sz="2400" dirty="0"/>
                    </a:p>
                  </a:txBody>
                  <a:tcPr anchor="ctr"/>
                </a:tc>
                <a:tc>
                  <a:txBody>
                    <a:bodyPr/>
                    <a:lstStyle/>
                    <a:p>
                      <a:pPr algn="ctr"/>
                      <a:r>
                        <a:rPr lang="sl-SI" sz="2400" dirty="0" smtClean="0"/>
                        <a:t>70,4</a:t>
                      </a:r>
                      <a:endParaRPr lang="sl-SI" sz="2400" dirty="0"/>
                    </a:p>
                  </a:txBody>
                  <a:tcPr anchor="ctr"/>
                </a:tc>
                <a:extLst>
                  <a:ext uri="{0D108BD9-81ED-4DB2-BD59-A6C34878D82A}">
                    <a16:rowId xmlns:a16="http://schemas.microsoft.com/office/drawing/2014/main" val="10001"/>
                  </a:ext>
                </a:extLst>
              </a:tr>
              <a:tr h="370840">
                <a:tc>
                  <a:txBody>
                    <a:bodyPr/>
                    <a:lstStyle/>
                    <a:p>
                      <a:pPr algn="ctr"/>
                      <a:r>
                        <a:rPr lang="sl-SI" sz="2400" dirty="0" smtClean="0"/>
                        <a:t>1998</a:t>
                      </a:r>
                      <a:endParaRPr lang="sl-SI" sz="2400" dirty="0"/>
                    </a:p>
                  </a:txBody>
                  <a:tcPr anchor="ctr"/>
                </a:tc>
                <a:tc>
                  <a:txBody>
                    <a:bodyPr/>
                    <a:lstStyle/>
                    <a:p>
                      <a:pPr algn="ctr"/>
                      <a:r>
                        <a:rPr lang="sl-SI" sz="2400" dirty="0" smtClean="0"/>
                        <a:t>66,8</a:t>
                      </a:r>
                      <a:endParaRPr lang="sl-SI" sz="2400" dirty="0"/>
                    </a:p>
                  </a:txBody>
                  <a:tcPr anchor="ctr"/>
                </a:tc>
                <a:extLst>
                  <a:ext uri="{0D108BD9-81ED-4DB2-BD59-A6C34878D82A}">
                    <a16:rowId xmlns:a16="http://schemas.microsoft.com/office/drawing/2014/main" val="10002"/>
                  </a:ext>
                </a:extLst>
              </a:tr>
              <a:tr h="370840">
                <a:tc>
                  <a:txBody>
                    <a:bodyPr/>
                    <a:lstStyle/>
                    <a:p>
                      <a:pPr algn="ctr"/>
                      <a:r>
                        <a:rPr lang="sl-SI" sz="2400" dirty="0" smtClean="0"/>
                        <a:t>1999</a:t>
                      </a:r>
                      <a:endParaRPr lang="sl-SI" sz="2400" dirty="0"/>
                    </a:p>
                  </a:txBody>
                  <a:tcPr anchor="ctr"/>
                </a:tc>
                <a:tc>
                  <a:txBody>
                    <a:bodyPr/>
                    <a:lstStyle/>
                    <a:p>
                      <a:pPr algn="ctr"/>
                      <a:r>
                        <a:rPr lang="sl-SI" sz="2400" dirty="0" smtClean="0"/>
                        <a:t>57,9</a:t>
                      </a:r>
                      <a:endParaRPr lang="sl-SI" sz="2400" dirty="0"/>
                    </a:p>
                  </a:txBody>
                  <a:tcPr anchor="ctr"/>
                </a:tc>
                <a:extLst>
                  <a:ext uri="{0D108BD9-81ED-4DB2-BD59-A6C34878D82A}">
                    <a16:rowId xmlns:a16="http://schemas.microsoft.com/office/drawing/2014/main" val="10003"/>
                  </a:ext>
                </a:extLst>
              </a:tr>
              <a:tr h="370840">
                <a:tc>
                  <a:txBody>
                    <a:bodyPr/>
                    <a:lstStyle/>
                    <a:p>
                      <a:pPr algn="ctr"/>
                      <a:r>
                        <a:rPr lang="sl-SI" sz="2400" dirty="0" smtClean="0"/>
                        <a:t>2005</a:t>
                      </a:r>
                      <a:endParaRPr lang="sl-SI" sz="2400" dirty="0"/>
                    </a:p>
                  </a:txBody>
                  <a:tcPr anchor="ctr"/>
                </a:tc>
                <a:tc>
                  <a:txBody>
                    <a:bodyPr/>
                    <a:lstStyle/>
                    <a:p>
                      <a:pPr algn="ctr"/>
                      <a:r>
                        <a:rPr lang="sl-SI" sz="2400" dirty="0" smtClean="0"/>
                        <a:t>56,2</a:t>
                      </a:r>
                      <a:endParaRPr lang="sl-SI" sz="2400" dirty="0"/>
                    </a:p>
                  </a:txBody>
                  <a:tcPr anchor="ctr"/>
                </a:tc>
                <a:extLst>
                  <a:ext uri="{0D108BD9-81ED-4DB2-BD59-A6C34878D82A}">
                    <a16:rowId xmlns:a16="http://schemas.microsoft.com/office/drawing/2014/main" val="10004"/>
                  </a:ext>
                </a:extLst>
              </a:tr>
              <a:tr h="370840">
                <a:tc>
                  <a:txBody>
                    <a:bodyPr/>
                    <a:lstStyle/>
                    <a:p>
                      <a:pPr algn="ctr"/>
                      <a:r>
                        <a:rPr lang="sl-SI" sz="2400" dirty="0" smtClean="0"/>
                        <a:t>2006</a:t>
                      </a:r>
                      <a:endParaRPr lang="sl-SI" sz="2400" dirty="0"/>
                    </a:p>
                  </a:txBody>
                  <a:tcPr anchor="ctr"/>
                </a:tc>
                <a:tc>
                  <a:txBody>
                    <a:bodyPr/>
                    <a:lstStyle/>
                    <a:p>
                      <a:pPr algn="ctr"/>
                      <a:r>
                        <a:rPr lang="sl-SI" sz="2400" dirty="0" smtClean="0"/>
                        <a:t>53,1</a:t>
                      </a:r>
                      <a:endParaRPr lang="sl-SI" sz="2400" dirty="0"/>
                    </a:p>
                  </a:txBody>
                  <a:tcPr anchor="ctr"/>
                </a:tc>
                <a:extLst>
                  <a:ext uri="{0D108BD9-81ED-4DB2-BD59-A6C34878D82A}">
                    <a16:rowId xmlns:a16="http://schemas.microsoft.com/office/drawing/2014/main" val="10005"/>
                  </a:ext>
                </a:extLst>
              </a:tr>
              <a:tr h="370840">
                <a:tc>
                  <a:txBody>
                    <a:bodyPr/>
                    <a:lstStyle/>
                    <a:p>
                      <a:pPr algn="ctr"/>
                      <a:r>
                        <a:rPr lang="sl-SI" sz="2400" dirty="0" smtClean="0"/>
                        <a:t>2009</a:t>
                      </a:r>
                      <a:endParaRPr lang="sl-SI" sz="2400" dirty="0"/>
                    </a:p>
                  </a:txBody>
                  <a:tcPr anchor="ctr"/>
                </a:tc>
                <a:tc>
                  <a:txBody>
                    <a:bodyPr/>
                    <a:lstStyle/>
                    <a:p>
                      <a:pPr algn="ctr"/>
                      <a:r>
                        <a:rPr lang="sl-SI" sz="2400" dirty="0" smtClean="0"/>
                        <a:t>68,6</a:t>
                      </a:r>
                      <a:endParaRPr lang="sl-SI" sz="2400" dirty="0"/>
                    </a:p>
                  </a:txBody>
                  <a:tcPr anchor="ctr"/>
                </a:tc>
                <a:extLst>
                  <a:ext uri="{0D108BD9-81ED-4DB2-BD59-A6C34878D82A}">
                    <a16:rowId xmlns:a16="http://schemas.microsoft.com/office/drawing/2014/main" val="10006"/>
                  </a:ext>
                </a:extLst>
              </a:tr>
              <a:tr h="370840">
                <a:tc>
                  <a:txBody>
                    <a:bodyPr/>
                    <a:lstStyle/>
                    <a:p>
                      <a:pPr algn="ctr"/>
                      <a:r>
                        <a:rPr lang="sl-SI" sz="2400" dirty="0" smtClean="0"/>
                        <a:t>2011</a:t>
                      </a:r>
                      <a:endParaRPr lang="sl-SI" sz="2400" dirty="0"/>
                    </a:p>
                  </a:txBody>
                  <a:tcPr anchor="ctr"/>
                </a:tc>
                <a:tc>
                  <a:txBody>
                    <a:bodyPr/>
                    <a:lstStyle/>
                    <a:p>
                      <a:pPr algn="ctr"/>
                      <a:r>
                        <a:rPr lang="sl-SI" sz="2400" dirty="0" smtClean="0"/>
                        <a:t>70,0</a:t>
                      </a:r>
                      <a:endParaRPr lang="sl-SI" sz="2400" dirty="0"/>
                    </a:p>
                  </a:txBody>
                  <a:tcPr anchor="ctr"/>
                </a:tc>
                <a:extLst>
                  <a:ext uri="{0D108BD9-81ED-4DB2-BD59-A6C34878D82A}">
                    <a16:rowId xmlns:a16="http://schemas.microsoft.com/office/drawing/2014/main" val="10007"/>
                  </a:ext>
                </a:extLst>
              </a:tr>
              <a:tr h="370840">
                <a:tc>
                  <a:txBody>
                    <a:bodyPr/>
                    <a:lstStyle/>
                    <a:p>
                      <a:pPr algn="ctr"/>
                      <a:r>
                        <a:rPr lang="sl-SI" sz="2400" dirty="0" smtClean="0"/>
                        <a:t>2013</a:t>
                      </a:r>
                      <a:endParaRPr lang="sl-SI" sz="2400" dirty="0"/>
                    </a:p>
                  </a:txBody>
                  <a:tcPr anchor="ctr"/>
                </a:tc>
                <a:tc>
                  <a:txBody>
                    <a:bodyPr/>
                    <a:lstStyle/>
                    <a:p>
                      <a:pPr algn="ctr"/>
                      <a:r>
                        <a:rPr lang="sl-SI" sz="2400" dirty="0" smtClean="0"/>
                        <a:t>62,0</a:t>
                      </a:r>
                      <a:endParaRPr lang="sl-SI" sz="2400" dirty="0"/>
                    </a:p>
                  </a:txBody>
                  <a:tcPr anchor="ctr"/>
                </a:tc>
                <a:extLst>
                  <a:ext uri="{0D108BD9-81ED-4DB2-BD59-A6C34878D82A}">
                    <a16:rowId xmlns:a16="http://schemas.microsoft.com/office/drawing/2014/main" val="10008"/>
                  </a:ext>
                </a:extLst>
              </a:tr>
            </a:tbl>
          </a:graphicData>
        </a:graphic>
      </p:graphicFrame>
      <p:sp>
        <p:nvSpPr>
          <p:cNvPr id="5" name="PoljeZBesedilom 4"/>
          <p:cNvSpPr txBox="1"/>
          <p:nvPr/>
        </p:nvSpPr>
        <p:spPr>
          <a:xfrm>
            <a:off x="2327962" y="6447683"/>
            <a:ext cx="2520280" cy="369332"/>
          </a:xfrm>
          <a:prstGeom prst="rect">
            <a:avLst/>
          </a:prstGeom>
          <a:noFill/>
        </p:spPr>
        <p:txBody>
          <a:bodyPr wrap="square" rtlCol="0">
            <a:spAutoFit/>
          </a:bodyPr>
          <a:lstStyle/>
          <a:p>
            <a:r>
              <a:rPr lang="sl-SI" dirty="0"/>
              <a:t>*</a:t>
            </a:r>
            <a:r>
              <a:rPr lang="sl-SI" sz="1200" dirty="0"/>
              <a:t> </a:t>
            </a:r>
            <a:r>
              <a:rPr lang="sl-SI" sz="1050" dirty="0"/>
              <a:t>Merjeno na 11-stopenjski lestvici (%)</a:t>
            </a:r>
            <a:endParaRPr lang="sl-SI" sz="1600" dirty="0"/>
          </a:p>
        </p:txBody>
      </p:sp>
      <p:cxnSp>
        <p:nvCxnSpPr>
          <p:cNvPr id="7" name="Kolenski povezovalnik 6"/>
          <p:cNvCxnSpPr/>
          <p:nvPr/>
        </p:nvCxnSpPr>
        <p:spPr>
          <a:xfrm>
            <a:off x="2351584" y="1772816"/>
            <a:ext cx="4032448" cy="720080"/>
          </a:xfrm>
          <a:prstGeom prst="bentConnector3">
            <a:avLst>
              <a:gd name="adj1" fmla="val 80759"/>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 name="Tabela 2"/>
          <p:cNvGraphicFramePr>
            <a:graphicFrameLocks noGrp="1"/>
          </p:cNvGraphicFramePr>
          <p:nvPr>
            <p:extLst/>
          </p:nvPr>
        </p:nvGraphicFramePr>
        <p:xfrm>
          <a:off x="1631504" y="5364755"/>
          <a:ext cx="4320478" cy="1127760"/>
        </p:xfrm>
        <a:graphic>
          <a:graphicData uri="http://schemas.openxmlformats.org/drawingml/2006/table">
            <a:tbl>
              <a:tblPr firstRow="1" bandRow="1">
                <a:tableStyleId>{5C22544A-7EE6-4342-B048-85BDC9FD1C3A}</a:tableStyleId>
              </a:tblPr>
              <a:tblGrid>
                <a:gridCol w="2085749">
                  <a:extLst>
                    <a:ext uri="{9D8B030D-6E8A-4147-A177-3AD203B41FA5}">
                      <a16:colId xmlns:a16="http://schemas.microsoft.com/office/drawing/2014/main" val="20000"/>
                    </a:ext>
                  </a:extLst>
                </a:gridCol>
                <a:gridCol w="1117366">
                  <a:extLst>
                    <a:ext uri="{9D8B030D-6E8A-4147-A177-3AD203B41FA5}">
                      <a16:colId xmlns:a16="http://schemas.microsoft.com/office/drawing/2014/main" val="20001"/>
                    </a:ext>
                  </a:extLst>
                </a:gridCol>
                <a:gridCol w="1117363">
                  <a:extLst>
                    <a:ext uri="{9D8B030D-6E8A-4147-A177-3AD203B41FA5}">
                      <a16:colId xmlns:a16="http://schemas.microsoft.com/office/drawing/2014/main" val="20002"/>
                    </a:ext>
                  </a:extLst>
                </a:gridCol>
              </a:tblGrid>
              <a:tr h="442848">
                <a:tc rowSpan="2">
                  <a:txBody>
                    <a:bodyPr/>
                    <a:lstStyle/>
                    <a:p>
                      <a:r>
                        <a:rPr lang="sl-SI" dirty="0" smtClean="0"/>
                        <a:t>Zaupanje delavcev menedžerjem in direktorjem</a:t>
                      </a:r>
                      <a:endParaRPr lang="sl-SI" sz="1400" b="0" dirty="0" smtClean="0"/>
                    </a:p>
                    <a:p>
                      <a:pPr algn="r"/>
                      <a:r>
                        <a:rPr lang="sl-SI" sz="1400" b="0" dirty="0" smtClean="0"/>
                        <a:t>(SJM 2</a:t>
                      </a:r>
                      <a:r>
                        <a:rPr lang="sl-SI" sz="1400" b="1" dirty="0" smtClean="0"/>
                        <a:t>013</a:t>
                      </a:r>
                      <a:r>
                        <a:rPr lang="sl-SI" sz="1400" b="0" dirty="0" smtClean="0"/>
                        <a:t>)*</a:t>
                      </a:r>
                      <a:endParaRPr lang="sl-SI" dirty="0"/>
                    </a:p>
                  </a:txBody>
                  <a:tcPr/>
                </a:tc>
                <a:tc>
                  <a:txBody>
                    <a:bodyPr/>
                    <a:lstStyle/>
                    <a:p>
                      <a:pPr algn="ctr"/>
                      <a:r>
                        <a:rPr lang="sl-SI" dirty="0" smtClean="0"/>
                        <a:t>NE ZAUPAM</a:t>
                      </a:r>
                      <a:endParaRPr lang="sl-SI" dirty="0"/>
                    </a:p>
                  </a:txBody>
                  <a:tcPr anchor="ctr"/>
                </a:tc>
                <a:tc>
                  <a:txBody>
                    <a:bodyPr/>
                    <a:lstStyle/>
                    <a:p>
                      <a:pPr algn="ctr"/>
                      <a:r>
                        <a:rPr lang="sl-SI" dirty="0" smtClean="0"/>
                        <a:t>ZAUPAM</a:t>
                      </a:r>
                      <a:endParaRPr lang="sl-SI" dirty="0"/>
                    </a:p>
                  </a:txBody>
                  <a:tcPr anchor="ctr"/>
                </a:tc>
                <a:extLst>
                  <a:ext uri="{0D108BD9-81ED-4DB2-BD59-A6C34878D82A}">
                    <a16:rowId xmlns:a16="http://schemas.microsoft.com/office/drawing/2014/main" val="10000"/>
                  </a:ext>
                </a:extLst>
              </a:tr>
              <a:tr h="442848">
                <a:tc vMerge="1">
                  <a:txBody>
                    <a:bodyPr/>
                    <a:lstStyle/>
                    <a:p>
                      <a:endParaRPr lang="sl-SI" dirty="0"/>
                    </a:p>
                  </a:txBody>
                  <a:tcPr/>
                </a:tc>
                <a:tc>
                  <a:txBody>
                    <a:bodyPr/>
                    <a:lstStyle/>
                    <a:p>
                      <a:pPr algn="ctr"/>
                      <a:r>
                        <a:rPr lang="sl-SI" dirty="0" smtClean="0"/>
                        <a:t>60,4</a:t>
                      </a:r>
                      <a:endParaRPr lang="sl-SI" dirty="0"/>
                    </a:p>
                  </a:txBody>
                  <a:tcPr anchor="ctr"/>
                </a:tc>
                <a:tc>
                  <a:txBody>
                    <a:bodyPr/>
                    <a:lstStyle/>
                    <a:p>
                      <a:pPr algn="ctr"/>
                      <a:r>
                        <a:rPr lang="sl-SI" dirty="0" smtClean="0"/>
                        <a:t>13,3</a:t>
                      </a:r>
                      <a:endParaRPr lang="sl-SI" dirty="0"/>
                    </a:p>
                  </a:txBody>
                  <a:tcPr anchor="ctr"/>
                </a:tc>
                <a:extLst>
                  <a:ext uri="{0D108BD9-81ED-4DB2-BD59-A6C34878D82A}">
                    <a16:rowId xmlns:a16="http://schemas.microsoft.com/office/drawing/2014/main" val="10001"/>
                  </a:ext>
                </a:extLst>
              </a:tr>
            </a:tbl>
          </a:graphicData>
        </a:graphic>
      </p:graphicFrame>
      <p:sp>
        <p:nvSpPr>
          <p:cNvPr id="8" name="PoljeZBesedilom 7"/>
          <p:cNvSpPr txBox="1"/>
          <p:nvPr/>
        </p:nvSpPr>
        <p:spPr>
          <a:xfrm>
            <a:off x="7680176" y="6458702"/>
            <a:ext cx="2520280" cy="369332"/>
          </a:xfrm>
          <a:prstGeom prst="rect">
            <a:avLst/>
          </a:prstGeom>
          <a:noFill/>
        </p:spPr>
        <p:txBody>
          <a:bodyPr wrap="square" rtlCol="0">
            <a:spAutoFit/>
          </a:bodyPr>
          <a:lstStyle/>
          <a:p>
            <a:r>
              <a:rPr lang="sl-SI" dirty="0"/>
              <a:t>*</a:t>
            </a:r>
            <a:r>
              <a:rPr lang="sl-SI" sz="1200" dirty="0"/>
              <a:t> </a:t>
            </a:r>
            <a:r>
              <a:rPr lang="sl-SI" sz="1050" dirty="0"/>
              <a:t>Merjeno na štiri-stopenjski lestvici (%)</a:t>
            </a:r>
            <a:endParaRPr lang="sl-SI" dirty="0"/>
          </a:p>
        </p:txBody>
      </p:sp>
      <p:cxnSp>
        <p:nvCxnSpPr>
          <p:cNvPr id="9" name="Raven puščični povezovalnik 8"/>
          <p:cNvCxnSpPr/>
          <p:nvPr/>
        </p:nvCxnSpPr>
        <p:spPr>
          <a:xfrm flipH="1">
            <a:off x="6023992" y="6237312"/>
            <a:ext cx="36004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884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991544" y="44625"/>
            <a:ext cx="8352928" cy="2985433"/>
          </a:xfrm>
          <a:prstGeom prst="rect">
            <a:avLst/>
          </a:prstGeom>
          <a:noFill/>
        </p:spPr>
        <p:txBody>
          <a:bodyPr wrap="square" rtlCol="0">
            <a:spAutoFit/>
          </a:bodyPr>
          <a:lstStyle/>
          <a:p>
            <a:r>
              <a:rPr lang="sl-SI" sz="2400" b="1" dirty="0"/>
              <a:t>Kako ostri so po vaši oceni v Sloveniji spori in konflikti med spodaj navedenimi skupinami?</a:t>
            </a:r>
          </a:p>
          <a:p>
            <a:pPr marL="285750" indent="-285750">
              <a:buFontTx/>
              <a:buChar char="-"/>
            </a:pPr>
            <a:r>
              <a:rPr lang="sl-SI" sz="2000" dirty="0"/>
              <a:t>med revnimi in bogatimi </a:t>
            </a:r>
          </a:p>
          <a:p>
            <a:pPr marL="285750" indent="-285750">
              <a:buFontTx/>
              <a:buChar char="-"/>
            </a:pPr>
            <a:r>
              <a:rPr lang="sl-SI" sz="2000" dirty="0"/>
              <a:t>med nezaposlenimi in zaposlenimi </a:t>
            </a:r>
          </a:p>
          <a:p>
            <a:pPr marL="285750" indent="-285750">
              <a:buFontTx/>
              <a:buChar char="-"/>
            </a:pPr>
            <a:r>
              <a:rPr lang="sv-SE" sz="2000" dirty="0"/>
              <a:t>med menedžerji, direktorji in delavci</a:t>
            </a:r>
            <a:endParaRPr lang="sl-SI" sz="2000" dirty="0"/>
          </a:p>
          <a:p>
            <a:pPr marL="285750" indent="-285750">
              <a:buFontTx/>
              <a:buChar char="-"/>
            </a:pPr>
            <a:r>
              <a:rPr lang="sl-SI" sz="2000" dirty="0"/>
              <a:t>med mladimi in starimi </a:t>
            </a:r>
          </a:p>
          <a:p>
            <a:pPr marL="285750" indent="-285750">
              <a:buFontTx/>
              <a:buChar char="-"/>
            </a:pPr>
            <a:r>
              <a:rPr lang="sl-SI" sz="2000" dirty="0"/>
              <a:t>med moškimi in ženskami </a:t>
            </a:r>
          </a:p>
          <a:p>
            <a:pPr marL="285750" indent="-285750">
              <a:buFontTx/>
              <a:buChar char="-"/>
            </a:pPr>
            <a:r>
              <a:rPr lang="sl-SI" sz="2000" dirty="0"/>
              <a:t>med Slovenci in priseljenci </a:t>
            </a:r>
          </a:p>
          <a:p>
            <a:pPr marL="285750" indent="-285750">
              <a:buFontTx/>
              <a:buChar char="-"/>
            </a:pPr>
            <a:r>
              <a:rPr lang="sl-SI" sz="2000" dirty="0"/>
              <a:t>med vernimi in nevernimi </a:t>
            </a:r>
          </a:p>
        </p:txBody>
      </p:sp>
      <p:graphicFrame>
        <p:nvGraphicFramePr>
          <p:cNvPr id="4" name="Tabela 3"/>
          <p:cNvGraphicFramePr>
            <a:graphicFrameLocks noGrp="1"/>
          </p:cNvGraphicFramePr>
          <p:nvPr>
            <p:extLst/>
          </p:nvPr>
        </p:nvGraphicFramePr>
        <p:xfrm>
          <a:off x="6456040" y="1978142"/>
          <a:ext cx="3528392" cy="4480560"/>
        </p:xfrm>
        <a:graphic>
          <a:graphicData uri="http://schemas.openxmlformats.org/drawingml/2006/table">
            <a:tbl>
              <a:tblPr firstRow="1" bandRow="1">
                <a:tableStyleId>{5C22544A-7EE6-4342-B048-85BDC9FD1C3A}</a:tableStyleId>
              </a:tblPr>
              <a:tblGrid>
                <a:gridCol w="2079231">
                  <a:extLst>
                    <a:ext uri="{9D8B030D-6E8A-4147-A177-3AD203B41FA5}">
                      <a16:colId xmlns:a16="http://schemas.microsoft.com/office/drawing/2014/main" val="20000"/>
                    </a:ext>
                  </a:extLst>
                </a:gridCol>
                <a:gridCol w="1449161">
                  <a:extLst>
                    <a:ext uri="{9D8B030D-6E8A-4147-A177-3AD203B41FA5}">
                      <a16:colId xmlns:a16="http://schemas.microsoft.com/office/drawing/2014/main" val="20001"/>
                    </a:ext>
                  </a:extLst>
                </a:gridCol>
              </a:tblGrid>
              <a:tr h="370840">
                <a:tc>
                  <a:txBody>
                    <a:bodyPr/>
                    <a:lstStyle/>
                    <a:p>
                      <a:pPr algn="ctr"/>
                      <a:r>
                        <a:rPr lang="sl-SI" sz="2400" dirty="0" smtClean="0"/>
                        <a:t>leto merjenja</a:t>
                      </a:r>
                    </a:p>
                    <a:p>
                      <a:pPr algn="ctr"/>
                      <a:r>
                        <a:rPr lang="sl-SI" sz="2400" dirty="0" smtClean="0"/>
                        <a:t>SJM</a:t>
                      </a:r>
                      <a:endParaRPr lang="sl-SI" sz="2400" dirty="0"/>
                    </a:p>
                  </a:txBody>
                  <a:tcPr anchor="ctr"/>
                </a:tc>
                <a:tc>
                  <a:txBody>
                    <a:bodyPr/>
                    <a:lstStyle/>
                    <a:p>
                      <a:pPr algn="ctr"/>
                      <a:r>
                        <a:rPr lang="sl-SI" sz="2400" dirty="0" smtClean="0"/>
                        <a:t>zelo ostri</a:t>
                      </a:r>
                    </a:p>
                    <a:p>
                      <a:pPr algn="ctr"/>
                      <a:r>
                        <a:rPr lang="sl-SI" sz="2400" dirty="0" smtClean="0"/>
                        <a:t>+ ostri</a:t>
                      </a:r>
                      <a:r>
                        <a:rPr lang="sl-SI" sz="2000" b="0" dirty="0" smtClean="0"/>
                        <a:t>*</a:t>
                      </a:r>
                      <a:endParaRPr lang="sl-SI" sz="2400" dirty="0"/>
                    </a:p>
                  </a:txBody>
                  <a:tcPr anchor="ctr"/>
                </a:tc>
                <a:extLst>
                  <a:ext uri="{0D108BD9-81ED-4DB2-BD59-A6C34878D82A}">
                    <a16:rowId xmlns:a16="http://schemas.microsoft.com/office/drawing/2014/main" val="10000"/>
                  </a:ext>
                </a:extLst>
              </a:tr>
              <a:tr h="370840">
                <a:tc>
                  <a:txBody>
                    <a:bodyPr/>
                    <a:lstStyle/>
                    <a:p>
                      <a:pPr algn="ctr"/>
                      <a:r>
                        <a:rPr lang="sl-SI" sz="2400" dirty="0" smtClean="0"/>
                        <a:t>1992</a:t>
                      </a:r>
                      <a:endParaRPr lang="sl-SI" sz="2400" dirty="0"/>
                    </a:p>
                  </a:txBody>
                  <a:tcPr anchor="ctr"/>
                </a:tc>
                <a:tc>
                  <a:txBody>
                    <a:bodyPr/>
                    <a:lstStyle/>
                    <a:p>
                      <a:pPr algn="ctr"/>
                      <a:r>
                        <a:rPr lang="sl-SI" sz="2400" dirty="0" smtClean="0"/>
                        <a:t>70,4</a:t>
                      </a:r>
                      <a:endParaRPr lang="sl-SI" sz="2400" dirty="0"/>
                    </a:p>
                  </a:txBody>
                  <a:tcPr anchor="ctr"/>
                </a:tc>
                <a:extLst>
                  <a:ext uri="{0D108BD9-81ED-4DB2-BD59-A6C34878D82A}">
                    <a16:rowId xmlns:a16="http://schemas.microsoft.com/office/drawing/2014/main" val="10001"/>
                  </a:ext>
                </a:extLst>
              </a:tr>
              <a:tr h="370840">
                <a:tc>
                  <a:txBody>
                    <a:bodyPr/>
                    <a:lstStyle/>
                    <a:p>
                      <a:pPr algn="ctr"/>
                      <a:r>
                        <a:rPr lang="sl-SI" sz="2400" dirty="0" smtClean="0"/>
                        <a:t>1998</a:t>
                      </a:r>
                      <a:endParaRPr lang="sl-SI" sz="2400" dirty="0"/>
                    </a:p>
                  </a:txBody>
                  <a:tcPr anchor="ctr"/>
                </a:tc>
                <a:tc>
                  <a:txBody>
                    <a:bodyPr/>
                    <a:lstStyle/>
                    <a:p>
                      <a:pPr algn="ctr"/>
                      <a:r>
                        <a:rPr lang="sl-SI" sz="2400" dirty="0" smtClean="0"/>
                        <a:t>66,8</a:t>
                      </a:r>
                      <a:endParaRPr lang="sl-SI" sz="2400" dirty="0"/>
                    </a:p>
                  </a:txBody>
                  <a:tcPr anchor="ctr"/>
                </a:tc>
                <a:extLst>
                  <a:ext uri="{0D108BD9-81ED-4DB2-BD59-A6C34878D82A}">
                    <a16:rowId xmlns:a16="http://schemas.microsoft.com/office/drawing/2014/main" val="10002"/>
                  </a:ext>
                </a:extLst>
              </a:tr>
              <a:tr h="370840">
                <a:tc>
                  <a:txBody>
                    <a:bodyPr/>
                    <a:lstStyle/>
                    <a:p>
                      <a:pPr algn="ctr"/>
                      <a:r>
                        <a:rPr lang="sl-SI" sz="2400" dirty="0" smtClean="0"/>
                        <a:t>1999</a:t>
                      </a:r>
                      <a:endParaRPr lang="sl-SI" sz="2400" dirty="0"/>
                    </a:p>
                  </a:txBody>
                  <a:tcPr anchor="ctr"/>
                </a:tc>
                <a:tc>
                  <a:txBody>
                    <a:bodyPr/>
                    <a:lstStyle/>
                    <a:p>
                      <a:pPr algn="ctr"/>
                      <a:r>
                        <a:rPr lang="sl-SI" sz="2400" dirty="0" smtClean="0"/>
                        <a:t>57,9</a:t>
                      </a:r>
                      <a:endParaRPr lang="sl-SI" sz="2400" dirty="0"/>
                    </a:p>
                  </a:txBody>
                  <a:tcPr anchor="ctr"/>
                </a:tc>
                <a:extLst>
                  <a:ext uri="{0D108BD9-81ED-4DB2-BD59-A6C34878D82A}">
                    <a16:rowId xmlns:a16="http://schemas.microsoft.com/office/drawing/2014/main" val="10003"/>
                  </a:ext>
                </a:extLst>
              </a:tr>
              <a:tr h="370840">
                <a:tc>
                  <a:txBody>
                    <a:bodyPr/>
                    <a:lstStyle/>
                    <a:p>
                      <a:pPr algn="ctr"/>
                      <a:r>
                        <a:rPr lang="sl-SI" sz="2400" dirty="0" smtClean="0"/>
                        <a:t>2005</a:t>
                      </a:r>
                      <a:endParaRPr lang="sl-SI" sz="2400" dirty="0"/>
                    </a:p>
                  </a:txBody>
                  <a:tcPr anchor="ctr"/>
                </a:tc>
                <a:tc>
                  <a:txBody>
                    <a:bodyPr/>
                    <a:lstStyle/>
                    <a:p>
                      <a:pPr algn="ctr"/>
                      <a:r>
                        <a:rPr lang="sl-SI" sz="2400" dirty="0" smtClean="0"/>
                        <a:t>56,2</a:t>
                      </a:r>
                      <a:endParaRPr lang="sl-SI" sz="2400" dirty="0"/>
                    </a:p>
                  </a:txBody>
                  <a:tcPr anchor="ctr"/>
                </a:tc>
                <a:extLst>
                  <a:ext uri="{0D108BD9-81ED-4DB2-BD59-A6C34878D82A}">
                    <a16:rowId xmlns:a16="http://schemas.microsoft.com/office/drawing/2014/main" val="10004"/>
                  </a:ext>
                </a:extLst>
              </a:tr>
              <a:tr h="370840">
                <a:tc>
                  <a:txBody>
                    <a:bodyPr/>
                    <a:lstStyle/>
                    <a:p>
                      <a:pPr algn="ctr"/>
                      <a:r>
                        <a:rPr lang="sl-SI" sz="2400" dirty="0" smtClean="0"/>
                        <a:t>2006</a:t>
                      </a:r>
                      <a:endParaRPr lang="sl-SI" sz="2400" dirty="0"/>
                    </a:p>
                  </a:txBody>
                  <a:tcPr anchor="ctr"/>
                </a:tc>
                <a:tc>
                  <a:txBody>
                    <a:bodyPr/>
                    <a:lstStyle/>
                    <a:p>
                      <a:pPr algn="ctr"/>
                      <a:r>
                        <a:rPr lang="sl-SI" sz="2400" dirty="0" smtClean="0"/>
                        <a:t>53,1</a:t>
                      </a:r>
                      <a:endParaRPr lang="sl-SI" sz="2400" dirty="0"/>
                    </a:p>
                  </a:txBody>
                  <a:tcPr anchor="ctr"/>
                </a:tc>
                <a:extLst>
                  <a:ext uri="{0D108BD9-81ED-4DB2-BD59-A6C34878D82A}">
                    <a16:rowId xmlns:a16="http://schemas.microsoft.com/office/drawing/2014/main" val="10005"/>
                  </a:ext>
                </a:extLst>
              </a:tr>
              <a:tr h="370840">
                <a:tc>
                  <a:txBody>
                    <a:bodyPr/>
                    <a:lstStyle/>
                    <a:p>
                      <a:pPr algn="ctr"/>
                      <a:r>
                        <a:rPr lang="sl-SI" sz="2400" dirty="0" smtClean="0"/>
                        <a:t>2009</a:t>
                      </a:r>
                      <a:endParaRPr lang="sl-SI" sz="2400" dirty="0"/>
                    </a:p>
                  </a:txBody>
                  <a:tcPr anchor="ctr"/>
                </a:tc>
                <a:tc>
                  <a:txBody>
                    <a:bodyPr/>
                    <a:lstStyle/>
                    <a:p>
                      <a:pPr algn="ctr"/>
                      <a:r>
                        <a:rPr lang="sl-SI" sz="2400" dirty="0" smtClean="0"/>
                        <a:t>68,6</a:t>
                      </a:r>
                      <a:endParaRPr lang="sl-SI" sz="2400" dirty="0"/>
                    </a:p>
                  </a:txBody>
                  <a:tcPr anchor="ctr"/>
                </a:tc>
                <a:extLst>
                  <a:ext uri="{0D108BD9-81ED-4DB2-BD59-A6C34878D82A}">
                    <a16:rowId xmlns:a16="http://schemas.microsoft.com/office/drawing/2014/main" val="10006"/>
                  </a:ext>
                </a:extLst>
              </a:tr>
              <a:tr h="370840">
                <a:tc>
                  <a:txBody>
                    <a:bodyPr/>
                    <a:lstStyle/>
                    <a:p>
                      <a:pPr algn="ctr"/>
                      <a:r>
                        <a:rPr lang="sl-SI" sz="2400" dirty="0" smtClean="0"/>
                        <a:t>2011</a:t>
                      </a:r>
                      <a:endParaRPr lang="sl-SI" sz="2400" dirty="0"/>
                    </a:p>
                  </a:txBody>
                  <a:tcPr anchor="ctr"/>
                </a:tc>
                <a:tc>
                  <a:txBody>
                    <a:bodyPr/>
                    <a:lstStyle/>
                    <a:p>
                      <a:pPr algn="ctr"/>
                      <a:r>
                        <a:rPr lang="sl-SI" sz="2400" dirty="0" smtClean="0"/>
                        <a:t>70,0</a:t>
                      </a:r>
                      <a:endParaRPr lang="sl-SI" sz="2400" dirty="0"/>
                    </a:p>
                  </a:txBody>
                  <a:tcPr anchor="ctr"/>
                </a:tc>
                <a:extLst>
                  <a:ext uri="{0D108BD9-81ED-4DB2-BD59-A6C34878D82A}">
                    <a16:rowId xmlns:a16="http://schemas.microsoft.com/office/drawing/2014/main" val="10007"/>
                  </a:ext>
                </a:extLst>
              </a:tr>
              <a:tr h="370840">
                <a:tc>
                  <a:txBody>
                    <a:bodyPr/>
                    <a:lstStyle/>
                    <a:p>
                      <a:pPr algn="ctr"/>
                      <a:r>
                        <a:rPr lang="sl-SI" sz="2400" dirty="0" smtClean="0"/>
                        <a:t>2013</a:t>
                      </a:r>
                      <a:endParaRPr lang="sl-SI" sz="2400" dirty="0"/>
                    </a:p>
                  </a:txBody>
                  <a:tcPr anchor="ctr"/>
                </a:tc>
                <a:tc>
                  <a:txBody>
                    <a:bodyPr/>
                    <a:lstStyle/>
                    <a:p>
                      <a:pPr algn="ctr"/>
                      <a:r>
                        <a:rPr lang="sl-SI" sz="2400" dirty="0" smtClean="0"/>
                        <a:t>62,0</a:t>
                      </a:r>
                      <a:endParaRPr lang="sl-SI" sz="2400" dirty="0"/>
                    </a:p>
                  </a:txBody>
                  <a:tcPr anchor="ctr"/>
                </a:tc>
                <a:extLst>
                  <a:ext uri="{0D108BD9-81ED-4DB2-BD59-A6C34878D82A}">
                    <a16:rowId xmlns:a16="http://schemas.microsoft.com/office/drawing/2014/main" val="10008"/>
                  </a:ext>
                </a:extLst>
              </a:tr>
            </a:tbl>
          </a:graphicData>
        </a:graphic>
      </p:graphicFrame>
      <p:sp>
        <p:nvSpPr>
          <p:cNvPr id="5" name="PoljeZBesedilom 4"/>
          <p:cNvSpPr txBox="1"/>
          <p:nvPr/>
        </p:nvSpPr>
        <p:spPr>
          <a:xfrm>
            <a:off x="2327962" y="6447683"/>
            <a:ext cx="2520280" cy="369332"/>
          </a:xfrm>
          <a:prstGeom prst="rect">
            <a:avLst/>
          </a:prstGeom>
          <a:noFill/>
        </p:spPr>
        <p:txBody>
          <a:bodyPr wrap="square" rtlCol="0">
            <a:spAutoFit/>
          </a:bodyPr>
          <a:lstStyle/>
          <a:p>
            <a:r>
              <a:rPr lang="sl-SI" dirty="0"/>
              <a:t>*</a:t>
            </a:r>
            <a:r>
              <a:rPr lang="sl-SI" sz="1200" dirty="0"/>
              <a:t> </a:t>
            </a:r>
            <a:r>
              <a:rPr lang="sl-SI" sz="1050" dirty="0"/>
              <a:t>Merjeno na 11-stopenjski lestvici (%)</a:t>
            </a:r>
            <a:endParaRPr lang="sl-SI" sz="1600" dirty="0"/>
          </a:p>
        </p:txBody>
      </p:sp>
      <p:cxnSp>
        <p:nvCxnSpPr>
          <p:cNvPr id="7" name="Kolenski povezovalnik 6"/>
          <p:cNvCxnSpPr/>
          <p:nvPr/>
        </p:nvCxnSpPr>
        <p:spPr>
          <a:xfrm>
            <a:off x="2351584" y="1772816"/>
            <a:ext cx="4032448" cy="720080"/>
          </a:xfrm>
          <a:prstGeom prst="bentConnector3">
            <a:avLst>
              <a:gd name="adj1" fmla="val 80759"/>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 name="Tabela 2"/>
          <p:cNvGraphicFramePr>
            <a:graphicFrameLocks noGrp="1"/>
          </p:cNvGraphicFramePr>
          <p:nvPr>
            <p:extLst/>
          </p:nvPr>
        </p:nvGraphicFramePr>
        <p:xfrm>
          <a:off x="1631504" y="5364755"/>
          <a:ext cx="4320478" cy="1127760"/>
        </p:xfrm>
        <a:graphic>
          <a:graphicData uri="http://schemas.openxmlformats.org/drawingml/2006/table">
            <a:tbl>
              <a:tblPr firstRow="1" bandRow="1">
                <a:tableStyleId>{5C22544A-7EE6-4342-B048-85BDC9FD1C3A}</a:tableStyleId>
              </a:tblPr>
              <a:tblGrid>
                <a:gridCol w="2085749">
                  <a:extLst>
                    <a:ext uri="{9D8B030D-6E8A-4147-A177-3AD203B41FA5}">
                      <a16:colId xmlns:a16="http://schemas.microsoft.com/office/drawing/2014/main" val="20000"/>
                    </a:ext>
                  </a:extLst>
                </a:gridCol>
                <a:gridCol w="1117366">
                  <a:extLst>
                    <a:ext uri="{9D8B030D-6E8A-4147-A177-3AD203B41FA5}">
                      <a16:colId xmlns:a16="http://schemas.microsoft.com/office/drawing/2014/main" val="20001"/>
                    </a:ext>
                  </a:extLst>
                </a:gridCol>
                <a:gridCol w="1117363">
                  <a:extLst>
                    <a:ext uri="{9D8B030D-6E8A-4147-A177-3AD203B41FA5}">
                      <a16:colId xmlns:a16="http://schemas.microsoft.com/office/drawing/2014/main" val="20002"/>
                    </a:ext>
                  </a:extLst>
                </a:gridCol>
              </a:tblGrid>
              <a:tr h="442848">
                <a:tc rowSpan="2">
                  <a:txBody>
                    <a:bodyPr/>
                    <a:lstStyle/>
                    <a:p>
                      <a:r>
                        <a:rPr lang="sl-SI" dirty="0" smtClean="0"/>
                        <a:t>Zaupanje delavcev menedžerjem in direktorjem</a:t>
                      </a:r>
                      <a:endParaRPr lang="sl-SI" sz="1400" b="0" dirty="0" smtClean="0"/>
                    </a:p>
                    <a:p>
                      <a:pPr algn="r"/>
                      <a:r>
                        <a:rPr lang="sl-SI" sz="1400" b="0" dirty="0" smtClean="0"/>
                        <a:t>(SJM 2</a:t>
                      </a:r>
                      <a:r>
                        <a:rPr lang="sl-SI" sz="1400" b="1" dirty="0" smtClean="0"/>
                        <a:t>013</a:t>
                      </a:r>
                      <a:r>
                        <a:rPr lang="sl-SI" sz="1400" b="0" dirty="0" smtClean="0"/>
                        <a:t>)*</a:t>
                      </a:r>
                      <a:endParaRPr lang="sl-SI" dirty="0"/>
                    </a:p>
                  </a:txBody>
                  <a:tcPr/>
                </a:tc>
                <a:tc>
                  <a:txBody>
                    <a:bodyPr/>
                    <a:lstStyle/>
                    <a:p>
                      <a:pPr algn="ctr"/>
                      <a:r>
                        <a:rPr lang="sl-SI" dirty="0" smtClean="0"/>
                        <a:t>NE ZAUPAM</a:t>
                      </a:r>
                      <a:endParaRPr lang="sl-SI" dirty="0"/>
                    </a:p>
                  </a:txBody>
                  <a:tcPr anchor="ctr"/>
                </a:tc>
                <a:tc>
                  <a:txBody>
                    <a:bodyPr/>
                    <a:lstStyle/>
                    <a:p>
                      <a:pPr algn="ctr"/>
                      <a:r>
                        <a:rPr lang="sl-SI" dirty="0" smtClean="0"/>
                        <a:t>ZAUPAM</a:t>
                      </a:r>
                      <a:endParaRPr lang="sl-SI" dirty="0"/>
                    </a:p>
                  </a:txBody>
                  <a:tcPr anchor="ctr"/>
                </a:tc>
                <a:extLst>
                  <a:ext uri="{0D108BD9-81ED-4DB2-BD59-A6C34878D82A}">
                    <a16:rowId xmlns:a16="http://schemas.microsoft.com/office/drawing/2014/main" val="10000"/>
                  </a:ext>
                </a:extLst>
              </a:tr>
              <a:tr h="442848">
                <a:tc vMerge="1">
                  <a:txBody>
                    <a:bodyPr/>
                    <a:lstStyle/>
                    <a:p>
                      <a:endParaRPr lang="sl-SI" dirty="0"/>
                    </a:p>
                  </a:txBody>
                  <a:tcPr/>
                </a:tc>
                <a:tc>
                  <a:txBody>
                    <a:bodyPr/>
                    <a:lstStyle/>
                    <a:p>
                      <a:pPr algn="ctr"/>
                      <a:r>
                        <a:rPr lang="sl-SI" dirty="0" smtClean="0"/>
                        <a:t>60,4</a:t>
                      </a:r>
                      <a:endParaRPr lang="sl-SI" dirty="0"/>
                    </a:p>
                  </a:txBody>
                  <a:tcPr anchor="ctr"/>
                </a:tc>
                <a:tc>
                  <a:txBody>
                    <a:bodyPr/>
                    <a:lstStyle/>
                    <a:p>
                      <a:pPr algn="ctr"/>
                      <a:r>
                        <a:rPr lang="sl-SI" dirty="0" smtClean="0"/>
                        <a:t>13,3</a:t>
                      </a:r>
                      <a:endParaRPr lang="sl-SI" dirty="0"/>
                    </a:p>
                  </a:txBody>
                  <a:tcPr anchor="ctr"/>
                </a:tc>
                <a:extLst>
                  <a:ext uri="{0D108BD9-81ED-4DB2-BD59-A6C34878D82A}">
                    <a16:rowId xmlns:a16="http://schemas.microsoft.com/office/drawing/2014/main" val="10001"/>
                  </a:ext>
                </a:extLst>
              </a:tr>
            </a:tbl>
          </a:graphicData>
        </a:graphic>
      </p:graphicFrame>
      <p:sp>
        <p:nvSpPr>
          <p:cNvPr id="8" name="PoljeZBesedilom 7"/>
          <p:cNvSpPr txBox="1"/>
          <p:nvPr/>
        </p:nvSpPr>
        <p:spPr>
          <a:xfrm>
            <a:off x="6546735" y="6366891"/>
            <a:ext cx="2520280" cy="369332"/>
          </a:xfrm>
          <a:prstGeom prst="rect">
            <a:avLst/>
          </a:prstGeom>
          <a:noFill/>
        </p:spPr>
        <p:txBody>
          <a:bodyPr wrap="square" rtlCol="0">
            <a:spAutoFit/>
          </a:bodyPr>
          <a:lstStyle/>
          <a:p>
            <a:r>
              <a:rPr lang="sl-SI" dirty="0"/>
              <a:t>*</a:t>
            </a:r>
            <a:r>
              <a:rPr lang="sl-SI" sz="1200" dirty="0"/>
              <a:t> </a:t>
            </a:r>
            <a:r>
              <a:rPr lang="sl-SI" sz="1050" dirty="0"/>
              <a:t>Merjeno na štiri-stopenjski lestvici (%)</a:t>
            </a:r>
            <a:endParaRPr lang="sl-SI" dirty="0"/>
          </a:p>
        </p:txBody>
      </p:sp>
      <p:cxnSp>
        <p:nvCxnSpPr>
          <p:cNvPr id="9" name="Raven puščični povezovalnik 8"/>
          <p:cNvCxnSpPr/>
          <p:nvPr/>
        </p:nvCxnSpPr>
        <p:spPr>
          <a:xfrm flipH="1">
            <a:off x="6023992" y="6237312"/>
            <a:ext cx="36004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 name="Tabela 5"/>
          <p:cNvGraphicFramePr>
            <a:graphicFrameLocks noGrp="1"/>
          </p:cNvGraphicFramePr>
          <p:nvPr>
            <p:extLst>
              <p:ext uri="{D42A27DB-BD31-4B8C-83A1-F6EECF244321}">
                <p14:modId xmlns:p14="http://schemas.microsoft.com/office/powerpoint/2010/main" val="3425290010"/>
              </p:ext>
            </p:extLst>
          </p:nvPr>
        </p:nvGraphicFramePr>
        <p:xfrm>
          <a:off x="1703513" y="3367896"/>
          <a:ext cx="4320480" cy="1188720"/>
        </p:xfrm>
        <a:graphic>
          <a:graphicData uri="http://schemas.openxmlformats.org/drawingml/2006/table">
            <a:tbl>
              <a:tblPr firstRow="1" bandRow="1">
                <a:tableStyleId>{5C22544A-7EE6-4342-B048-85BDC9FD1C3A}</a:tableStyleId>
              </a:tblPr>
              <a:tblGrid>
                <a:gridCol w="1368151">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656185">
                  <a:extLst>
                    <a:ext uri="{9D8B030D-6E8A-4147-A177-3AD203B41FA5}">
                      <a16:colId xmlns:a16="http://schemas.microsoft.com/office/drawing/2014/main" val="20002"/>
                    </a:ext>
                  </a:extLst>
                </a:gridCol>
              </a:tblGrid>
              <a:tr h="370840">
                <a:tc rowSpan="2">
                  <a:txBody>
                    <a:bodyPr/>
                    <a:lstStyle/>
                    <a:p>
                      <a:pPr algn="ctr"/>
                      <a:r>
                        <a:rPr lang="sl-SI" dirty="0" smtClean="0"/>
                        <a:t>Kakšen ugled ima direktor </a:t>
                      </a:r>
                      <a:r>
                        <a:rPr lang="sl-SI" b="0" dirty="0" smtClean="0"/>
                        <a:t>(SJM </a:t>
                      </a:r>
                      <a:r>
                        <a:rPr lang="sl-SI" dirty="0" smtClean="0">
                          <a:solidFill>
                            <a:srgbClr val="FFFF00"/>
                          </a:solidFill>
                        </a:rPr>
                        <a:t>1986</a:t>
                      </a:r>
                      <a:r>
                        <a:rPr lang="sl-SI" b="0" dirty="0" smtClean="0"/>
                        <a:t>)*</a:t>
                      </a:r>
                      <a:endParaRPr lang="sl-SI" b="0" dirty="0"/>
                    </a:p>
                  </a:txBody>
                  <a:tcPr anchor="ctr"/>
                </a:tc>
                <a:tc>
                  <a:txBody>
                    <a:bodyPr/>
                    <a:lstStyle/>
                    <a:p>
                      <a:pPr algn="ctr"/>
                      <a:r>
                        <a:rPr lang="sl-SI" dirty="0" smtClean="0"/>
                        <a:t>VELIK + ZELO VELIK</a:t>
                      </a:r>
                      <a:endParaRPr lang="sl-SI" dirty="0"/>
                    </a:p>
                  </a:txBody>
                  <a:tcPr/>
                </a:tc>
                <a:tc>
                  <a:txBody>
                    <a:bodyPr/>
                    <a:lstStyle/>
                    <a:p>
                      <a:pPr algn="ctr"/>
                      <a:r>
                        <a:rPr lang="sl-SI" dirty="0" smtClean="0"/>
                        <a:t>MAJHEN +</a:t>
                      </a:r>
                    </a:p>
                    <a:p>
                      <a:pPr algn="ctr"/>
                      <a:r>
                        <a:rPr lang="sl-SI" dirty="0" smtClean="0"/>
                        <a:t>ZELO MAJHEN</a:t>
                      </a:r>
                      <a:endParaRPr lang="sl-SI" dirty="0"/>
                    </a:p>
                  </a:txBody>
                  <a:tcPr/>
                </a:tc>
                <a:extLst>
                  <a:ext uri="{0D108BD9-81ED-4DB2-BD59-A6C34878D82A}">
                    <a16:rowId xmlns:a16="http://schemas.microsoft.com/office/drawing/2014/main" val="10000"/>
                  </a:ext>
                </a:extLst>
              </a:tr>
              <a:tr h="370840">
                <a:tc vMerge="1">
                  <a:txBody>
                    <a:bodyPr/>
                    <a:lstStyle/>
                    <a:p>
                      <a:endParaRPr lang="sl-SI" dirty="0"/>
                    </a:p>
                  </a:txBody>
                  <a:tcPr/>
                </a:tc>
                <a:tc>
                  <a:txBody>
                    <a:bodyPr/>
                    <a:lstStyle/>
                    <a:p>
                      <a:pPr algn="ctr"/>
                      <a:r>
                        <a:rPr lang="sl-SI" dirty="0" smtClean="0"/>
                        <a:t>72,8</a:t>
                      </a:r>
                      <a:endParaRPr lang="sl-SI" dirty="0"/>
                    </a:p>
                  </a:txBody>
                  <a:tcPr anchor="ctr"/>
                </a:tc>
                <a:tc>
                  <a:txBody>
                    <a:bodyPr/>
                    <a:lstStyle/>
                    <a:p>
                      <a:pPr algn="ctr"/>
                      <a:r>
                        <a:rPr lang="sl-SI" dirty="0" smtClean="0"/>
                        <a:t>2,7</a:t>
                      </a:r>
                      <a:endParaRPr lang="sl-SI" dirty="0"/>
                    </a:p>
                  </a:txBody>
                  <a:tcPr anchor="ctr"/>
                </a:tc>
                <a:extLst>
                  <a:ext uri="{0D108BD9-81ED-4DB2-BD59-A6C34878D82A}">
                    <a16:rowId xmlns:a16="http://schemas.microsoft.com/office/drawing/2014/main" val="10001"/>
                  </a:ext>
                </a:extLst>
              </a:tr>
            </a:tbl>
          </a:graphicData>
        </a:graphic>
      </p:graphicFrame>
      <p:sp>
        <p:nvSpPr>
          <p:cNvPr id="10" name="PoljeZBesedilom 9"/>
          <p:cNvSpPr txBox="1"/>
          <p:nvPr/>
        </p:nvSpPr>
        <p:spPr>
          <a:xfrm>
            <a:off x="1988547" y="4468470"/>
            <a:ext cx="2520280" cy="369332"/>
          </a:xfrm>
          <a:prstGeom prst="rect">
            <a:avLst/>
          </a:prstGeom>
          <a:noFill/>
        </p:spPr>
        <p:txBody>
          <a:bodyPr wrap="square" rtlCol="0">
            <a:spAutoFit/>
          </a:bodyPr>
          <a:lstStyle/>
          <a:p>
            <a:r>
              <a:rPr lang="sl-SI" dirty="0"/>
              <a:t>*</a:t>
            </a:r>
            <a:r>
              <a:rPr lang="sl-SI" sz="1200" dirty="0"/>
              <a:t> </a:t>
            </a:r>
            <a:r>
              <a:rPr lang="sl-SI" sz="1050" dirty="0"/>
              <a:t>Merjeno na pet-stopenjski lestvici (%)</a:t>
            </a:r>
            <a:endParaRPr lang="sl-SI" dirty="0"/>
          </a:p>
        </p:txBody>
      </p:sp>
      <p:sp>
        <p:nvSpPr>
          <p:cNvPr id="11" name="PoljeZBesedilom 10"/>
          <p:cNvSpPr txBox="1"/>
          <p:nvPr/>
        </p:nvSpPr>
        <p:spPr>
          <a:xfrm>
            <a:off x="10174813" y="1925107"/>
            <a:ext cx="2116872" cy="415498"/>
          </a:xfrm>
          <a:prstGeom prst="rect">
            <a:avLst/>
          </a:prstGeom>
          <a:noFill/>
        </p:spPr>
        <p:txBody>
          <a:bodyPr wrap="square" rtlCol="0">
            <a:spAutoFit/>
          </a:bodyPr>
          <a:lstStyle/>
          <a:p>
            <a:r>
              <a:rPr lang="sl-SI" sz="1050" dirty="0" smtClean="0"/>
              <a:t>Vir: </a:t>
            </a:r>
            <a:r>
              <a:rPr lang="sl-SI" sz="1050" i="1" dirty="0" smtClean="0"/>
              <a:t>SJM </a:t>
            </a:r>
            <a:r>
              <a:rPr lang="sl-SI" sz="1050" i="1" dirty="0"/>
              <a:t>´15, </a:t>
            </a:r>
            <a:r>
              <a:rPr lang="sl-SI" sz="1050" i="1" dirty="0" smtClean="0"/>
              <a:t>Primerjalni </a:t>
            </a:r>
            <a:r>
              <a:rPr lang="sl-SI" sz="1050" i="1" dirty="0" err="1" smtClean="0"/>
              <a:t>sumarnik</a:t>
            </a:r>
            <a:r>
              <a:rPr lang="sl-SI" sz="1050" dirty="0" smtClean="0"/>
              <a:t>. </a:t>
            </a:r>
            <a:r>
              <a:rPr lang="sl-SI" sz="1050" dirty="0" err="1" smtClean="0"/>
              <a:t>Lj</a:t>
            </a:r>
            <a:r>
              <a:rPr lang="sl-SI" sz="1050" dirty="0" smtClean="0"/>
              <a:t>.: FDV, 2016, str. 44.</a:t>
            </a:r>
            <a:endParaRPr lang="sl-SI" sz="1050" dirty="0"/>
          </a:p>
        </p:txBody>
      </p:sp>
      <p:cxnSp>
        <p:nvCxnSpPr>
          <p:cNvPr id="12" name="Raven puščični povezovalnik 11"/>
          <p:cNvCxnSpPr/>
          <p:nvPr/>
        </p:nvCxnSpPr>
        <p:spPr>
          <a:xfrm flipV="1">
            <a:off x="4288163" y="4653136"/>
            <a:ext cx="724722" cy="71161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1372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1444199339"/>
              </p:ext>
            </p:extLst>
          </p:nvPr>
        </p:nvGraphicFramePr>
        <p:xfrm>
          <a:off x="729761" y="1075523"/>
          <a:ext cx="2417885" cy="4448963"/>
        </p:xfrm>
        <a:graphic>
          <a:graphicData uri="http://schemas.openxmlformats.org/drawingml/2006/table">
            <a:tbl>
              <a:tblPr firstRow="1" firstCol="1" bandRow="1">
                <a:tableStyleId>{5C22544A-7EE6-4342-B048-85BDC9FD1C3A}</a:tableStyleId>
              </a:tblPr>
              <a:tblGrid>
                <a:gridCol w="1169377">
                  <a:extLst>
                    <a:ext uri="{9D8B030D-6E8A-4147-A177-3AD203B41FA5}">
                      <a16:colId xmlns:a16="http://schemas.microsoft.com/office/drawing/2014/main" val="2500431542"/>
                    </a:ext>
                  </a:extLst>
                </a:gridCol>
                <a:gridCol w="1248508">
                  <a:extLst>
                    <a:ext uri="{9D8B030D-6E8A-4147-A177-3AD203B41FA5}">
                      <a16:colId xmlns:a16="http://schemas.microsoft.com/office/drawing/2014/main" val="4030403733"/>
                    </a:ext>
                  </a:extLst>
                </a:gridCol>
              </a:tblGrid>
              <a:tr h="949199">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Država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nchor="ctr"/>
                </a:tc>
                <a:tc>
                  <a:txBody>
                    <a:bodyPr/>
                    <a:lstStyle/>
                    <a:p>
                      <a:pPr algn="ctr">
                        <a:lnSpc>
                          <a:spcPct val="115000"/>
                        </a:lnSpc>
                        <a:spcAft>
                          <a:spcPts val="0"/>
                        </a:spcAft>
                      </a:pPr>
                      <a:r>
                        <a:rPr lang="sl-SI" sz="1800" dirty="0" smtClean="0">
                          <a:effectLst/>
                          <a:latin typeface="Times New Roman" panose="02020603050405020304" pitchFamily="18" charset="0"/>
                          <a:cs typeface="Times New Roman" panose="02020603050405020304" pitchFamily="18" charset="0"/>
                        </a:rPr>
                        <a:t>precej slabi + zelo slabi</a:t>
                      </a:r>
                      <a:endParaRPr lang="sl-SI"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693452891"/>
                  </a:ext>
                </a:extLst>
              </a:tr>
              <a:tr h="237300">
                <a:tc>
                  <a:txBody>
                    <a:bodyPr/>
                    <a:lstStyle/>
                    <a:p>
                      <a:pPr>
                        <a:lnSpc>
                          <a:spcPct val="115000"/>
                        </a:lnSpc>
                        <a:spcAft>
                          <a:spcPts val="0"/>
                        </a:spcAft>
                      </a:pPr>
                      <a:r>
                        <a:rPr lang="sl-SI" sz="1400" dirty="0">
                          <a:solidFill>
                            <a:srgbClr val="FFFF00"/>
                          </a:solidFill>
                          <a:effectLst/>
                          <a:latin typeface="Times New Roman" panose="02020603050405020304" pitchFamily="18" charset="0"/>
                          <a:cs typeface="Times New Roman" panose="02020603050405020304" pitchFamily="18" charset="0"/>
                        </a:rPr>
                        <a:t>Slovenija</a:t>
                      </a:r>
                      <a:endParaRPr lang="sl-SI"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b="0" dirty="0">
                          <a:solidFill>
                            <a:srgbClr val="C00000"/>
                          </a:solidFill>
                          <a:effectLst/>
                          <a:latin typeface="Times New Roman" panose="02020603050405020304" pitchFamily="18" charset="0"/>
                          <a:cs typeface="Times New Roman" panose="02020603050405020304" pitchFamily="18" charset="0"/>
                        </a:rPr>
                        <a:t>15,5</a:t>
                      </a:r>
                      <a:endParaRPr lang="sl-SI" sz="1400" b="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76064875"/>
                  </a:ext>
                </a:extLst>
              </a:tr>
              <a:tr h="271200">
                <a:tc>
                  <a:txBody>
                    <a:bodyPr/>
                    <a:lstStyle/>
                    <a:p>
                      <a:pPr>
                        <a:lnSpc>
                          <a:spcPct val="115000"/>
                        </a:lnSpc>
                        <a:spcAft>
                          <a:spcPts val="0"/>
                        </a:spcAft>
                      </a:pPr>
                      <a:r>
                        <a:rPr lang="sl-SI" sz="1400" dirty="0" smtClean="0">
                          <a:effectLst/>
                          <a:latin typeface="Times New Roman" panose="02020603050405020304" pitchFamily="18" charset="0"/>
                          <a:cs typeface="Times New Roman" panose="02020603050405020304" pitchFamily="18" charset="0"/>
                        </a:rPr>
                        <a:t>Avstralija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smtClean="0">
                          <a:effectLst/>
                          <a:latin typeface="Times New Roman" panose="02020603050405020304" pitchFamily="18" charset="0"/>
                          <a:ea typeface="Calibri" panose="020F0502020204030204" pitchFamily="34" charset="0"/>
                          <a:cs typeface="Times New Roman" panose="02020603050405020304" pitchFamily="18" charset="0"/>
                        </a:rPr>
                        <a:t>11,0</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1459452270"/>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Belgija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7,4</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3860281067"/>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Bolgarija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3,5</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1618951112"/>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Češka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9,3</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350442088"/>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Danska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8,3</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3391967322"/>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Finska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8,9</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899787853"/>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Francija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14,6</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1417147927"/>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Irska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5,2</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3541475268"/>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Latvija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7,8</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253281369"/>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Madžarska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6,3</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3981204"/>
                  </a:ext>
                </a:extLst>
              </a:tr>
              <a:tr h="27120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V. Nemčija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3,4</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171419751"/>
                  </a:ext>
                </a:extLst>
              </a:tr>
              <a:tr h="27120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Z. Nemčija</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6,9</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156" marR="27156" marT="0" marB="0"/>
                </a:tc>
                <a:extLst>
                  <a:ext uri="{0D108BD9-81ED-4DB2-BD59-A6C34878D82A}">
                    <a16:rowId xmlns:a16="http://schemas.microsoft.com/office/drawing/2014/main" val="2976673517"/>
                  </a:ext>
                </a:extLst>
              </a:tr>
            </a:tbl>
          </a:graphicData>
        </a:graphic>
      </p:graphicFrame>
      <p:graphicFrame>
        <p:nvGraphicFramePr>
          <p:cNvPr id="5" name="Tabela 4"/>
          <p:cNvGraphicFramePr>
            <a:graphicFrameLocks noGrp="1"/>
          </p:cNvGraphicFramePr>
          <p:nvPr>
            <p:extLst>
              <p:ext uri="{D42A27DB-BD31-4B8C-83A1-F6EECF244321}">
                <p14:modId xmlns:p14="http://schemas.microsoft.com/office/powerpoint/2010/main" val="1627906500"/>
              </p:ext>
            </p:extLst>
          </p:nvPr>
        </p:nvGraphicFramePr>
        <p:xfrm>
          <a:off x="3947747" y="539233"/>
          <a:ext cx="3003013" cy="5011630"/>
        </p:xfrm>
        <a:graphic>
          <a:graphicData uri="http://schemas.openxmlformats.org/drawingml/2006/table">
            <a:tbl>
              <a:tblPr firstRow="1" firstCol="1" bandRow="1">
                <a:tableStyleId>{5C22544A-7EE6-4342-B048-85BDC9FD1C3A}</a:tableStyleId>
              </a:tblPr>
              <a:tblGrid>
                <a:gridCol w="1955450">
                  <a:extLst>
                    <a:ext uri="{9D8B030D-6E8A-4147-A177-3AD203B41FA5}">
                      <a16:colId xmlns:a16="http://schemas.microsoft.com/office/drawing/2014/main" val="3466564534"/>
                    </a:ext>
                  </a:extLst>
                </a:gridCol>
                <a:gridCol w="1047563">
                  <a:extLst>
                    <a:ext uri="{9D8B030D-6E8A-4147-A177-3AD203B41FA5}">
                      <a16:colId xmlns:a16="http://schemas.microsoft.com/office/drawing/2014/main" val="2604817500"/>
                    </a:ext>
                  </a:extLst>
                </a:gridCol>
              </a:tblGrid>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Norveška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10,4</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328839982"/>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Portugalska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1,5</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3155978798"/>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Španija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3,5</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3125981304"/>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Švedska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12,5</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797563305"/>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V. Britanija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9,7</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180707942"/>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Ciper</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6,0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038085932"/>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Švica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5,3</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392390440"/>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Mehika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2,5</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4151181424"/>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Tajvan</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4,3</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349892261"/>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J. Koreja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2,9</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1558721383"/>
                  </a:ext>
                </a:extLst>
              </a:tr>
              <a:tr h="263770">
                <a:tc>
                  <a:txBody>
                    <a:bodyPr/>
                    <a:lstStyle/>
                    <a:p>
                      <a:pPr>
                        <a:lnSpc>
                          <a:spcPct val="115000"/>
                        </a:lnSpc>
                        <a:spcAft>
                          <a:spcPts val="0"/>
                        </a:spcAft>
                      </a:pPr>
                      <a:r>
                        <a:rPr lang="sl-SI" sz="1400" dirty="0">
                          <a:effectLst/>
                          <a:latin typeface="Times New Roman" panose="02020603050405020304" pitchFamily="18" charset="0"/>
                          <a:cs typeface="Times New Roman" panose="02020603050405020304" pitchFamily="18" charset="0"/>
                        </a:rPr>
                        <a:t>ZDA</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8,4</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3037990498"/>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Rusija</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6,4</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67638377"/>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N. Zelandija</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8,2</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4130126637"/>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Kanada</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9,8</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3125069425"/>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Filipini</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2,9</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1623346937"/>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Izrael</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5,5</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959343950"/>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Japonska</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7,8</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2069672805"/>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J. Afrika</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10,1</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1144449552"/>
                  </a:ext>
                </a:extLst>
              </a:tr>
              <a:tr h="263770">
                <a:tc>
                  <a:txBody>
                    <a:bodyPr/>
                    <a:lstStyle/>
                    <a:p>
                      <a:pPr>
                        <a:lnSpc>
                          <a:spcPct val="115000"/>
                        </a:lnSpc>
                        <a:spcAft>
                          <a:spcPts val="0"/>
                        </a:spcAft>
                      </a:pPr>
                      <a:r>
                        <a:rPr lang="sl-SI" sz="1400">
                          <a:effectLst/>
                          <a:latin typeface="Times New Roman" panose="02020603050405020304" pitchFamily="18" charset="0"/>
                          <a:cs typeface="Times New Roman" panose="02020603050405020304" pitchFamily="18" charset="0"/>
                        </a:rPr>
                        <a:t>Dominikanska R.</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4,8</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86" marR="51286" marT="0" marB="0"/>
                </a:tc>
                <a:extLst>
                  <a:ext uri="{0D108BD9-81ED-4DB2-BD59-A6C34878D82A}">
                    <a16:rowId xmlns:a16="http://schemas.microsoft.com/office/drawing/2014/main" val="1522920965"/>
                  </a:ext>
                </a:extLst>
              </a:tr>
            </a:tbl>
          </a:graphicData>
        </a:graphic>
      </p:graphicFrame>
      <p:graphicFrame>
        <p:nvGraphicFramePr>
          <p:cNvPr id="6" name="Tabela 5"/>
          <p:cNvGraphicFramePr>
            <a:graphicFrameLocks noGrp="1"/>
          </p:cNvGraphicFramePr>
          <p:nvPr>
            <p:extLst>
              <p:ext uri="{D42A27DB-BD31-4B8C-83A1-F6EECF244321}">
                <p14:modId xmlns:p14="http://schemas.microsoft.com/office/powerpoint/2010/main" val="1660403451"/>
              </p:ext>
            </p:extLst>
          </p:nvPr>
        </p:nvGraphicFramePr>
        <p:xfrm>
          <a:off x="7430837" y="5301762"/>
          <a:ext cx="4418708" cy="1310061"/>
        </p:xfrm>
        <a:graphic>
          <a:graphicData uri="http://schemas.openxmlformats.org/drawingml/2006/table">
            <a:tbl>
              <a:tblPr firstRow="1" firstCol="1" bandRow="1">
                <a:tableStyleId>{5C22544A-7EE6-4342-B048-85BDC9FD1C3A}</a:tableStyleId>
              </a:tblPr>
              <a:tblGrid>
                <a:gridCol w="618628">
                  <a:extLst>
                    <a:ext uri="{9D8B030D-6E8A-4147-A177-3AD203B41FA5}">
                      <a16:colId xmlns:a16="http://schemas.microsoft.com/office/drawing/2014/main" val="685326443"/>
                    </a:ext>
                  </a:extLst>
                </a:gridCol>
                <a:gridCol w="2706012">
                  <a:extLst>
                    <a:ext uri="{9D8B030D-6E8A-4147-A177-3AD203B41FA5}">
                      <a16:colId xmlns:a16="http://schemas.microsoft.com/office/drawing/2014/main" val="4042081617"/>
                    </a:ext>
                  </a:extLst>
                </a:gridCol>
                <a:gridCol w="1094068">
                  <a:extLst>
                    <a:ext uri="{9D8B030D-6E8A-4147-A177-3AD203B41FA5}">
                      <a16:colId xmlns:a16="http://schemas.microsoft.com/office/drawing/2014/main" val="387799188"/>
                    </a:ext>
                  </a:extLst>
                </a:gridCol>
              </a:tblGrid>
              <a:tr h="409394">
                <a:tc rowSpan="3">
                  <a:txBody>
                    <a:bodyPr/>
                    <a:lstStyle/>
                    <a:p>
                      <a:pPr marL="71755" marR="71755"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Povprečje</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vert="vert270" anchor="ctr"/>
                </a:tc>
                <a:tc>
                  <a:txBody>
                    <a:bodyPr/>
                    <a:lstStyle/>
                    <a:p>
                      <a:pPr>
                        <a:lnSpc>
                          <a:spcPct val="115000"/>
                        </a:lnSpc>
                        <a:spcAft>
                          <a:spcPts val="0"/>
                        </a:spcAft>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Slovenija</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sl-SI" sz="2000"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15,5</a:t>
                      </a:r>
                      <a:r>
                        <a:rPr lang="sl-SI" sz="20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11077552"/>
                  </a:ext>
                </a:extLst>
              </a:tr>
              <a:tr h="409394">
                <a:tc vMerge="1">
                  <a:txBody>
                    <a:bodyPr/>
                    <a:lstStyle/>
                    <a:p>
                      <a:pPr marL="71755" marR="71755" algn="ctr">
                        <a:lnSpc>
                          <a:spcPct val="115000"/>
                        </a:lnSpc>
                        <a:spcAft>
                          <a:spcPts val="0"/>
                        </a:spcAft>
                      </a:pP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vert="vert270" anchor="ctr"/>
                </a:tc>
                <a:tc>
                  <a:txBody>
                    <a:bodyPr/>
                    <a:lstStyle/>
                    <a:p>
                      <a:pPr>
                        <a:lnSpc>
                          <a:spcPct val="115000"/>
                        </a:lnSpc>
                        <a:spcAft>
                          <a:spcPts val="0"/>
                        </a:spcAft>
                      </a:pPr>
                      <a:r>
                        <a:rPr lang="sl-SI" sz="2000" dirty="0" smtClean="0">
                          <a:effectLst/>
                          <a:latin typeface="Times New Roman" panose="02020603050405020304" pitchFamily="18" charset="0"/>
                          <a:cs typeface="Times New Roman" panose="02020603050405020304" pitchFamily="18" charset="0"/>
                        </a:rPr>
                        <a:t>VSE DRŽAVE </a:t>
                      </a:r>
                      <a:r>
                        <a:rPr lang="sl-SI" sz="2000" dirty="0">
                          <a:effectLst/>
                          <a:latin typeface="Times New Roman" panose="02020603050405020304" pitchFamily="18" charset="0"/>
                          <a:cs typeface="Times New Roman" panose="02020603050405020304" pitchFamily="18" charset="0"/>
                        </a:rPr>
                        <a:t>(</a:t>
                      </a:r>
                      <a:r>
                        <a:rPr lang="sl-SI" sz="2000" dirty="0" smtClean="0">
                          <a:effectLst/>
                          <a:latin typeface="Times New Roman" panose="02020603050405020304" pitchFamily="18" charset="0"/>
                          <a:cs typeface="Times New Roman" panose="02020603050405020304" pitchFamily="18" charset="0"/>
                        </a:rPr>
                        <a:t>32)</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sl-SI" sz="2000" dirty="0" smtClean="0">
                          <a:effectLst/>
                          <a:latin typeface="Times New Roman" panose="02020603050405020304" pitchFamily="18" charset="0"/>
                          <a:cs typeface="Times New Roman" panose="02020603050405020304" pitchFamily="18" charset="0"/>
                        </a:rPr>
                        <a:t>7,2 %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06971334"/>
                  </a:ext>
                </a:extLst>
              </a:tr>
              <a:tr h="491273">
                <a:tc vMerge="1">
                  <a:txBody>
                    <a:bodyPr/>
                    <a:lstStyle/>
                    <a:p>
                      <a:endParaRPr lang="sl-SI"/>
                    </a:p>
                  </a:txBody>
                  <a:tcPr/>
                </a:tc>
                <a:tc>
                  <a:txBody>
                    <a:bodyPr/>
                    <a:lstStyle/>
                    <a:p>
                      <a:pPr>
                        <a:lnSpc>
                          <a:spcPct val="115000"/>
                        </a:lnSpc>
                        <a:spcAft>
                          <a:spcPts val="0"/>
                        </a:spcAft>
                      </a:pPr>
                      <a:r>
                        <a:rPr lang="sl-SI" sz="2400" dirty="0" smtClean="0">
                          <a:effectLst/>
                          <a:latin typeface="Times New Roman" panose="02020603050405020304" pitchFamily="18" charset="0"/>
                          <a:cs typeface="Times New Roman" panose="02020603050405020304" pitchFamily="18" charset="0"/>
                        </a:rPr>
                        <a:t>ex-socialistične </a:t>
                      </a:r>
                      <a:r>
                        <a:rPr lang="sl-SI" sz="2400" dirty="0">
                          <a:effectLst/>
                          <a:latin typeface="Times New Roman" panose="02020603050405020304" pitchFamily="18" charset="0"/>
                          <a:cs typeface="Times New Roman" panose="02020603050405020304" pitchFamily="18" charset="0"/>
                        </a:rPr>
                        <a:t>(16)</a:t>
                      </a:r>
                      <a:endParaRPr lang="sl-SI"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sl-SI" sz="2400" dirty="0" smtClean="0">
                          <a:effectLst/>
                          <a:latin typeface="Times New Roman" panose="02020603050405020304" pitchFamily="18" charset="0"/>
                          <a:cs typeface="Times New Roman" panose="02020603050405020304" pitchFamily="18" charset="0"/>
                        </a:rPr>
                        <a:t>8,1 %</a:t>
                      </a:r>
                      <a:endParaRPr lang="sl-SI"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5140446"/>
                  </a:ext>
                </a:extLst>
              </a:tr>
            </a:tbl>
          </a:graphicData>
        </a:graphic>
      </p:graphicFrame>
      <p:sp>
        <p:nvSpPr>
          <p:cNvPr id="7" name="PoljeZBesedilom 6"/>
          <p:cNvSpPr txBox="1"/>
          <p:nvPr/>
        </p:nvSpPr>
        <p:spPr>
          <a:xfrm>
            <a:off x="7319021" y="231372"/>
            <a:ext cx="4765432" cy="2308324"/>
          </a:xfrm>
          <a:prstGeom prst="rect">
            <a:avLst/>
          </a:prstGeom>
          <a:noFill/>
        </p:spPr>
        <p:txBody>
          <a:bodyPr wrap="square" rtlCol="0">
            <a:spAutoFit/>
          </a:bodyPr>
          <a:lstStyle/>
          <a:p>
            <a:r>
              <a:rPr lang="sl-SI" dirty="0" smtClean="0"/>
              <a:t>Tabela:</a:t>
            </a:r>
          </a:p>
          <a:p>
            <a:r>
              <a:rPr lang="sl-SI" sz="3600" dirty="0" smtClean="0">
                <a:effectLst>
                  <a:outerShdw blurRad="38100" dist="38100" dir="2700000" algn="tl">
                    <a:srgbClr val="000000">
                      <a:alpha val="43137"/>
                    </a:srgbClr>
                  </a:outerShdw>
                </a:effectLst>
              </a:rPr>
              <a:t>Nezadovoljstvo z odnosi med vodstvom in zaposlenimi, </a:t>
            </a:r>
            <a:r>
              <a:rPr lang="sl-SI" sz="2400" b="1" dirty="0">
                <a:solidFill>
                  <a:srgbClr val="C00000"/>
                </a:solidFill>
              </a:rPr>
              <a:t>2005</a:t>
            </a:r>
            <a:r>
              <a:rPr lang="sl-SI" sz="2400" dirty="0" smtClean="0"/>
              <a:t>*</a:t>
            </a:r>
            <a:endParaRPr lang="sl-SI" sz="3600" dirty="0" smtClean="0"/>
          </a:p>
          <a:p>
            <a:endParaRPr lang="sl-SI" dirty="0"/>
          </a:p>
        </p:txBody>
      </p:sp>
      <p:sp>
        <p:nvSpPr>
          <p:cNvPr id="2" name="PoljeZBesedilom 1"/>
          <p:cNvSpPr txBox="1"/>
          <p:nvPr/>
        </p:nvSpPr>
        <p:spPr>
          <a:xfrm>
            <a:off x="202223" y="6198577"/>
            <a:ext cx="6013939" cy="430887"/>
          </a:xfrm>
          <a:prstGeom prst="rect">
            <a:avLst/>
          </a:prstGeom>
          <a:noFill/>
        </p:spPr>
        <p:txBody>
          <a:bodyPr wrap="square" rtlCol="0">
            <a:spAutoFit/>
          </a:bodyPr>
          <a:lstStyle/>
          <a:p>
            <a:r>
              <a:rPr lang="sl-SI" sz="1100" dirty="0"/>
              <a:t>31 držav; merjeno na pet-stopenjski lestvici; v stolpcu sta združena odg.: »precej slabi« + »zelo slabi« </a:t>
            </a:r>
          </a:p>
          <a:p>
            <a:r>
              <a:rPr lang="sl-SI" sz="1100" dirty="0"/>
              <a:t>Vir – N. Toš, ur. (2013), Vrednote VII. Wien, </a:t>
            </a:r>
            <a:r>
              <a:rPr lang="sl-SI" sz="1100" dirty="0" err="1"/>
              <a:t>LJubljana</a:t>
            </a:r>
            <a:r>
              <a:rPr lang="sl-SI" sz="1100" dirty="0"/>
              <a:t>: FDV, str. 583).</a:t>
            </a:r>
          </a:p>
        </p:txBody>
      </p:sp>
    </p:spTree>
    <p:extLst>
      <p:ext uri="{BB962C8B-B14F-4D97-AF65-F5344CB8AC3E}">
        <p14:creationId xmlns:p14="http://schemas.microsoft.com/office/powerpoint/2010/main" val="3550931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5807968" y="188639"/>
            <a:ext cx="1656184" cy="6694140"/>
          </a:xfrm>
          <a:prstGeom prst="rect">
            <a:avLst/>
          </a:prstGeom>
        </p:spPr>
        <p:txBody>
          <a:bodyPr wrap="square">
            <a:spAutoFit/>
          </a:bodyPr>
          <a:lstStyle/>
          <a:p>
            <a:r>
              <a:rPr lang="es-ES" sz="1100" dirty="0">
                <a:latin typeface="Times New Roman" panose="02020603050405020304" pitchFamily="18" charset="0"/>
                <a:cs typeface="Times New Roman" panose="02020603050405020304" pitchFamily="18" charset="0"/>
              </a:rPr>
              <a:t>J. Koreja </a:t>
            </a:r>
            <a:r>
              <a:rPr lang="sl-SI" sz="1100" dirty="0">
                <a:latin typeface="Times New Roman" panose="02020603050405020304" pitchFamily="18" charset="0"/>
                <a:cs typeface="Times New Roman" panose="02020603050405020304" pitchFamily="18" charset="0"/>
              </a:rPr>
              <a:t>92,4</a:t>
            </a:r>
            <a:endParaRPr lang="es-ES" sz="1100" dirty="0">
              <a:latin typeface="Times New Roman" panose="02020603050405020304" pitchFamily="18" charset="0"/>
              <a:cs typeface="Times New Roman" panose="02020603050405020304" pitchFamily="18" charset="0"/>
            </a:endParaRPr>
          </a:p>
          <a:p>
            <a:r>
              <a:rPr lang="sv-SE" sz="1100" dirty="0">
                <a:latin typeface="Times New Roman" panose="02020603050405020304" pitchFamily="18" charset="0"/>
                <a:cs typeface="Times New Roman" panose="02020603050405020304" pitchFamily="18" charset="0"/>
              </a:rPr>
              <a:t>Madžarska </a:t>
            </a:r>
            <a:r>
              <a:rPr lang="sl-SI" sz="1100" dirty="0">
                <a:latin typeface="Times New Roman" panose="02020603050405020304" pitchFamily="18" charset="0"/>
                <a:cs typeface="Times New Roman" panose="02020603050405020304" pitchFamily="18" charset="0"/>
              </a:rPr>
              <a:t>79,2</a:t>
            </a:r>
            <a:endParaRPr lang="sv-SE" sz="1100" dirty="0">
              <a:latin typeface="Times New Roman" panose="02020603050405020304" pitchFamily="18" charset="0"/>
              <a:cs typeface="Times New Roman" panose="02020603050405020304" pitchFamily="18" charset="0"/>
            </a:endParaRPr>
          </a:p>
          <a:p>
            <a:r>
              <a:rPr lang="pt-BR" sz="1100" dirty="0">
                <a:latin typeface="Times New Roman" panose="02020603050405020304" pitchFamily="18" charset="0"/>
                <a:cs typeface="Times New Roman" panose="02020603050405020304" pitchFamily="18" charset="0"/>
              </a:rPr>
              <a:t>Portugalska </a:t>
            </a:r>
            <a:r>
              <a:rPr lang="sl-SI" sz="1100" dirty="0">
                <a:latin typeface="Times New Roman" panose="02020603050405020304" pitchFamily="18" charset="0"/>
                <a:cs typeface="Times New Roman" panose="02020603050405020304" pitchFamily="18" charset="0"/>
              </a:rPr>
              <a:t>76,9</a:t>
            </a:r>
            <a:endParaRPr lang="pt-BR"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Francija 76,3</a:t>
            </a:r>
          </a:p>
          <a:p>
            <a:r>
              <a:rPr lang="sl-SI" sz="1100" b="1" dirty="0">
                <a:solidFill>
                  <a:srgbClr val="FF0000"/>
                </a:solidFill>
                <a:latin typeface="Times New Roman" panose="02020603050405020304" pitchFamily="18" charset="0"/>
                <a:cs typeface="Times New Roman" panose="02020603050405020304" pitchFamily="18" charset="0"/>
              </a:rPr>
              <a:t>Slovenija 71,0</a:t>
            </a:r>
          </a:p>
          <a:p>
            <a:r>
              <a:rPr lang="fi-FI" sz="1100" dirty="0">
                <a:latin typeface="Times New Roman" panose="02020603050405020304" pitchFamily="18" charset="0"/>
                <a:cs typeface="Times New Roman" panose="02020603050405020304" pitchFamily="18" charset="0"/>
              </a:rPr>
              <a:t>J. Afrika </a:t>
            </a:r>
            <a:r>
              <a:rPr lang="sl-SI" sz="1100" dirty="0">
                <a:latin typeface="Times New Roman" panose="02020603050405020304" pitchFamily="18" charset="0"/>
                <a:cs typeface="Times New Roman" panose="02020603050405020304" pitchFamily="18" charset="0"/>
              </a:rPr>
              <a:t>69,2</a:t>
            </a:r>
            <a:endParaRPr lang="fi-FI" sz="1100" dirty="0">
              <a:latin typeface="Times New Roman" panose="02020603050405020304" pitchFamily="18" charset="0"/>
              <a:cs typeface="Times New Roman" panose="02020603050405020304" pitchFamily="18" charset="0"/>
            </a:endParaRPr>
          </a:p>
          <a:p>
            <a:r>
              <a:rPr lang="fi-FI" sz="1100" dirty="0">
                <a:latin typeface="Times New Roman" panose="02020603050405020304" pitchFamily="18" charset="0"/>
                <a:cs typeface="Times New Roman" panose="02020603050405020304" pitchFamily="18" charset="0"/>
              </a:rPr>
              <a:t>Turčija </a:t>
            </a:r>
            <a:r>
              <a:rPr lang="sl-SI" sz="1100" dirty="0">
                <a:latin typeface="Times New Roman" panose="02020603050405020304" pitchFamily="18" charset="0"/>
                <a:cs typeface="Times New Roman" panose="02020603050405020304" pitchFamily="18" charset="0"/>
              </a:rPr>
              <a:t>68,8</a:t>
            </a:r>
            <a:endParaRPr lang="fi-FI" sz="1100" dirty="0">
              <a:latin typeface="Times New Roman" panose="02020603050405020304" pitchFamily="18" charset="0"/>
              <a:cs typeface="Times New Roman" panose="02020603050405020304" pitchFamily="18" charset="0"/>
            </a:endParaRPr>
          </a:p>
          <a:p>
            <a:r>
              <a:rPr lang="it-IT" sz="1100" dirty="0" err="1">
                <a:latin typeface="Times New Roman" panose="02020603050405020304" pitchFamily="18" charset="0"/>
                <a:cs typeface="Times New Roman" panose="02020603050405020304" pitchFamily="18" charset="0"/>
              </a:rPr>
              <a:t>Čile</a:t>
            </a:r>
            <a:r>
              <a:rPr lang="it-IT" sz="1100" dirty="0">
                <a:latin typeface="Times New Roman" panose="02020603050405020304" pitchFamily="18" charset="0"/>
                <a:cs typeface="Times New Roman" panose="02020603050405020304" pitchFamily="18" charset="0"/>
              </a:rPr>
              <a:t> </a:t>
            </a:r>
            <a:r>
              <a:rPr lang="sl-SI" sz="1100" dirty="0">
                <a:latin typeface="Times New Roman" panose="02020603050405020304" pitchFamily="18" charset="0"/>
                <a:cs typeface="Times New Roman" panose="02020603050405020304" pitchFamily="18" charset="0"/>
              </a:rPr>
              <a:t>62,3</a:t>
            </a:r>
            <a:endParaRPr lang="it-IT"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Španija 55,2</a:t>
            </a:r>
          </a:p>
          <a:p>
            <a:r>
              <a:rPr lang="sl-SI" sz="1100" dirty="0">
                <a:latin typeface="Times New Roman" panose="02020603050405020304" pitchFamily="18" charset="0"/>
                <a:cs typeface="Times New Roman" panose="02020603050405020304" pitchFamily="18" charset="0"/>
              </a:rPr>
              <a:t>ZDA 54,7</a:t>
            </a:r>
          </a:p>
          <a:p>
            <a:r>
              <a:rPr lang="fi-FI" sz="1100" dirty="0">
                <a:latin typeface="Times New Roman" panose="02020603050405020304" pitchFamily="18" charset="0"/>
                <a:cs typeface="Times New Roman" panose="02020603050405020304" pitchFamily="18" charset="0"/>
              </a:rPr>
              <a:t>Rusija </a:t>
            </a:r>
            <a:r>
              <a:rPr lang="sl-SI" sz="1100" dirty="0">
                <a:latin typeface="Times New Roman" panose="02020603050405020304" pitchFamily="18" charset="0"/>
                <a:cs typeface="Times New Roman" panose="02020603050405020304" pitchFamily="18" charset="0"/>
              </a:rPr>
              <a:t>52,9</a:t>
            </a:r>
            <a:endParaRPr lang="fi-FI" sz="1100" dirty="0">
              <a:latin typeface="Times New Roman" panose="02020603050405020304" pitchFamily="18" charset="0"/>
              <a:cs typeface="Times New Roman" panose="02020603050405020304" pitchFamily="18" charset="0"/>
            </a:endParaRPr>
          </a:p>
          <a:p>
            <a:r>
              <a:rPr lang="fi-FI" sz="1100" dirty="0">
                <a:latin typeface="Times New Roman" panose="02020603050405020304" pitchFamily="18" charset="0"/>
                <a:cs typeface="Times New Roman" panose="02020603050405020304" pitchFamily="18" charset="0"/>
              </a:rPr>
              <a:t>Kitajska </a:t>
            </a:r>
            <a:r>
              <a:rPr lang="sl-SI" sz="1100" dirty="0">
                <a:latin typeface="Times New Roman" panose="02020603050405020304" pitchFamily="18" charset="0"/>
                <a:cs typeface="Times New Roman" panose="02020603050405020304" pitchFamily="18" charset="0"/>
              </a:rPr>
              <a:t>52,1</a:t>
            </a:r>
            <a:endParaRPr lang="fi-FI" sz="1100" dirty="0">
              <a:latin typeface="Times New Roman" panose="02020603050405020304" pitchFamily="18" charset="0"/>
              <a:cs typeface="Times New Roman" panose="02020603050405020304" pitchFamily="18" charset="0"/>
            </a:endParaRPr>
          </a:p>
          <a:p>
            <a:r>
              <a:rPr lang="it-IT" sz="1100" dirty="0">
                <a:latin typeface="Times New Roman" panose="02020603050405020304" pitchFamily="18" charset="0"/>
                <a:cs typeface="Times New Roman" panose="02020603050405020304" pitchFamily="18" charset="0"/>
              </a:rPr>
              <a:t>Argentina </a:t>
            </a:r>
            <a:r>
              <a:rPr lang="sl-SI" sz="1100" dirty="0">
                <a:latin typeface="Times New Roman" panose="02020603050405020304" pitchFamily="18" charset="0"/>
                <a:cs typeface="Times New Roman" panose="02020603050405020304" pitchFamily="18" charset="0"/>
              </a:rPr>
              <a:t>51,4</a:t>
            </a:r>
            <a:endParaRPr lang="it-IT"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Hrvaška 50,4</a:t>
            </a:r>
          </a:p>
          <a:p>
            <a:r>
              <a:rPr lang="fr-FR" sz="1100" dirty="0">
                <a:latin typeface="Times New Roman" panose="02020603050405020304" pitchFamily="18" charset="0"/>
                <a:cs typeface="Times New Roman" panose="02020603050405020304" pitchFamily="18" charset="0"/>
              </a:rPr>
              <a:t>Japonska </a:t>
            </a:r>
            <a:r>
              <a:rPr lang="sl-SI" sz="1100" dirty="0">
                <a:latin typeface="Times New Roman" panose="02020603050405020304" pitchFamily="18" charset="0"/>
                <a:cs typeface="Times New Roman" panose="02020603050405020304" pitchFamily="18" charset="0"/>
              </a:rPr>
              <a:t>50,4</a:t>
            </a:r>
            <a:endParaRPr lang="fr-FR" sz="1100" dirty="0">
              <a:latin typeface="Times New Roman" panose="02020603050405020304" pitchFamily="18" charset="0"/>
              <a:cs typeface="Times New Roman" panose="02020603050405020304" pitchFamily="18" charset="0"/>
            </a:endParaRPr>
          </a:p>
          <a:p>
            <a:r>
              <a:rPr lang="fi-FI" sz="1100" dirty="0">
                <a:latin typeface="Times New Roman" panose="02020603050405020304" pitchFamily="18" charset="0"/>
                <a:cs typeface="Times New Roman" panose="02020603050405020304" pitchFamily="18" charset="0"/>
              </a:rPr>
              <a:t>Nemčija </a:t>
            </a:r>
            <a:r>
              <a:rPr lang="sl-SI" sz="1100" dirty="0">
                <a:latin typeface="Times New Roman" panose="02020603050405020304" pitchFamily="18" charset="0"/>
                <a:cs typeface="Times New Roman" panose="02020603050405020304" pitchFamily="18" charset="0"/>
              </a:rPr>
              <a:t>50,3</a:t>
            </a:r>
            <a:endParaRPr lang="fi-FI" sz="1100" dirty="0">
              <a:latin typeface="Times New Roman" panose="02020603050405020304" pitchFamily="18" charset="0"/>
              <a:cs typeface="Times New Roman" panose="02020603050405020304" pitchFamily="18" charset="0"/>
            </a:endParaRPr>
          </a:p>
          <a:p>
            <a:r>
              <a:rPr lang="es-ES" sz="1100" dirty="0">
                <a:latin typeface="Times New Roman" panose="02020603050405020304" pitchFamily="18" charset="0"/>
                <a:cs typeface="Times New Roman" panose="02020603050405020304" pitchFamily="18" charset="0"/>
              </a:rPr>
              <a:t>Izrael </a:t>
            </a:r>
            <a:r>
              <a:rPr lang="sl-SI" sz="1100" dirty="0">
                <a:latin typeface="Times New Roman" panose="02020603050405020304" pitchFamily="18" charset="0"/>
                <a:cs typeface="Times New Roman" panose="02020603050405020304" pitchFamily="18" charset="0"/>
              </a:rPr>
              <a:t>47,6</a:t>
            </a:r>
            <a:endParaRPr lang="es-ES" sz="1100" dirty="0">
              <a:latin typeface="Times New Roman" panose="02020603050405020304" pitchFamily="18" charset="0"/>
              <a:cs typeface="Times New Roman" panose="02020603050405020304" pitchFamily="18" charset="0"/>
            </a:endParaRPr>
          </a:p>
          <a:p>
            <a:r>
              <a:rPr lang="fi-FI" sz="1100" dirty="0">
                <a:latin typeface="Times New Roman" panose="02020603050405020304" pitchFamily="18" charset="0"/>
                <a:cs typeface="Times New Roman" panose="02020603050405020304" pitchFamily="18" charset="0"/>
              </a:rPr>
              <a:t>Filipini </a:t>
            </a:r>
            <a:r>
              <a:rPr lang="sl-SI" sz="1100" dirty="0">
                <a:latin typeface="Times New Roman" panose="02020603050405020304" pitchFamily="18" charset="0"/>
                <a:cs typeface="Times New Roman" panose="02020603050405020304" pitchFamily="18" charset="0"/>
              </a:rPr>
              <a:t>42,7</a:t>
            </a:r>
            <a:endParaRPr lang="fi-FI" sz="1100" dirty="0">
              <a:latin typeface="Times New Roman" panose="02020603050405020304" pitchFamily="18" charset="0"/>
              <a:cs typeface="Times New Roman" panose="02020603050405020304" pitchFamily="18" charset="0"/>
            </a:endParaRPr>
          </a:p>
          <a:p>
            <a:r>
              <a:rPr lang="fi-FI" sz="1100" dirty="0">
                <a:latin typeface="Times New Roman" panose="02020603050405020304" pitchFamily="18" charset="0"/>
                <a:cs typeface="Times New Roman" panose="02020603050405020304" pitchFamily="18" charset="0"/>
              </a:rPr>
              <a:t>V. Britanija </a:t>
            </a:r>
            <a:r>
              <a:rPr lang="sl-SI" sz="1100" dirty="0">
                <a:latin typeface="Times New Roman" panose="02020603050405020304" pitchFamily="18" charset="0"/>
                <a:cs typeface="Times New Roman" panose="02020603050405020304" pitchFamily="18" charset="0"/>
              </a:rPr>
              <a:t>42,0</a:t>
            </a:r>
          </a:p>
          <a:p>
            <a:r>
              <a:rPr lang="nn-NO" sz="1100" dirty="0">
                <a:latin typeface="Times New Roman" panose="02020603050405020304" pitchFamily="18" charset="0"/>
                <a:cs typeface="Times New Roman" panose="02020603050405020304" pitchFamily="18" charset="0"/>
              </a:rPr>
              <a:t>Slovaška </a:t>
            </a:r>
            <a:r>
              <a:rPr lang="sl-SI" sz="1100" dirty="0">
                <a:latin typeface="Times New Roman" panose="02020603050405020304" pitchFamily="18" charset="0"/>
                <a:cs typeface="Times New Roman" panose="02020603050405020304" pitchFamily="18" charset="0"/>
              </a:rPr>
              <a:t>41,4</a:t>
            </a:r>
            <a:endParaRPr lang="nn-NO"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Avstralija 41,0</a:t>
            </a:r>
          </a:p>
          <a:p>
            <a:r>
              <a:rPr lang="sl-SI" sz="1100" dirty="0">
                <a:latin typeface="Times New Roman" panose="02020603050405020304" pitchFamily="18" charset="0"/>
                <a:cs typeface="Times New Roman" panose="02020603050405020304" pitchFamily="18" charset="0"/>
              </a:rPr>
              <a:t>Češka 39,6</a:t>
            </a:r>
          </a:p>
          <a:p>
            <a:r>
              <a:rPr lang="sv-SE" sz="1100" dirty="0">
                <a:latin typeface="Times New Roman" panose="02020603050405020304" pitchFamily="18" charset="0"/>
                <a:cs typeface="Times New Roman" panose="02020603050405020304" pitchFamily="18" charset="0"/>
              </a:rPr>
              <a:t>Poljska </a:t>
            </a:r>
            <a:r>
              <a:rPr lang="sl-SI" sz="1100" dirty="0">
                <a:latin typeface="Times New Roman" panose="02020603050405020304" pitchFamily="18" charset="0"/>
                <a:cs typeface="Times New Roman" panose="02020603050405020304" pitchFamily="18" charset="0"/>
              </a:rPr>
              <a:t>39,5</a:t>
            </a:r>
            <a:endParaRPr lang="sv-SE"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Finska 39,4</a:t>
            </a:r>
          </a:p>
          <a:p>
            <a:r>
              <a:rPr lang="fi-FI" sz="1100" dirty="0">
                <a:latin typeface="Times New Roman" panose="02020603050405020304" pitchFamily="18" charset="0"/>
                <a:cs typeface="Times New Roman" panose="02020603050405020304" pitchFamily="18" charset="0"/>
              </a:rPr>
              <a:t>Tajvan </a:t>
            </a:r>
            <a:r>
              <a:rPr lang="sl-SI" sz="1100" dirty="0">
                <a:latin typeface="Times New Roman" panose="02020603050405020304" pitchFamily="18" charset="0"/>
                <a:cs typeface="Times New Roman" panose="02020603050405020304" pitchFamily="18" charset="0"/>
              </a:rPr>
              <a:t>35,5</a:t>
            </a:r>
          </a:p>
          <a:p>
            <a:r>
              <a:rPr lang="pl-PL" sz="1100" dirty="0">
                <a:latin typeface="Times New Roman" panose="02020603050405020304" pitchFamily="18" charset="0"/>
                <a:cs typeface="Times New Roman" panose="02020603050405020304" pitchFamily="18" charset="0"/>
              </a:rPr>
              <a:t>Ukrajina 35,4</a:t>
            </a:r>
          </a:p>
          <a:p>
            <a:r>
              <a:rPr lang="nl-NL" sz="1100" dirty="0">
                <a:latin typeface="Times New Roman" panose="02020603050405020304" pitchFamily="18" charset="0"/>
                <a:cs typeface="Times New Roman" panose="02020603050405020304" pitchFamily="18" charset="0"/>
              </a:rPr>
              <a:t>N. Zelandija </a:t>
            </a:r>
            <a:r>
              <a:rPr lang="sl-SI" sz="1100" dirty="0">
                <a:latin typeface="Times New Roman" panose="02020603050405020304" pitchFamily="18" charset="0"/>
                <a:cs typeface="Times New Roman" panose="02020603050405020304" pitchFamily="18" charset="0"/>
              </a:rPr>
              <a:t>34,1</a:t>
            </a:r>
            <a:endParaRPr lang="nl-NL"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Avstrija 33,7</a:t>
            </a:r>
          </a:p>
          <a:p>
            <a:r>
              <a:rPr lang="fi-FI" sz="1100" dirty="0">
                <a:latin typeface="Times New Roman" panose="02020603050405020304" pitchFamily="18" charset="0"/>
                <a:cs typeface="Times New Roman" panose="02020603050405020304" pitchFamily="18" charset="0"/>
              </a:rPr>
              <a:t>Estonija </a:t>
            </a:r>
            <a:r>
              <a:rPr lang="sl-SI" sz="1100" dirty="0">
                <a:latin typeface="Times New Roman" panose="02020603050405020304" pitchFamily="18" charset="0"/>
                <a:cs typeface="Times New Roman" panose="02020603050405020304" pitchFamily="18" charset="0"/>
              </a:rPr>
              <a:t>31,7</a:t>
            </a:r>
            <a:endParaRPr lang="fi-FI" sz="1100" dirty="0">
              <a:latin typeface="Times New Roman" panose="02020603050405020304" pitchFamily="18" charset="0"/>
              <a:cs typeface="Times New Roman" panose="02020603050405020304" pitchFamily="18" charset="0"/>
            </a:endParaRPr>
          </a:p>
          <a:p>
            <a:r>
              <a:rPr lang="nl-NL" sz="1100" dirty="0">
                <a:latin typeface="Times New Roman" panose="02020603050405020304" pitchFamily="18" charset="0"/>
                <a:cs typeface="Times New Roman" panose="02020603050405020304" pitchFamily="18" charset="0"/>
              </a:rPr>
              <a:t>Belgija </a:t>
            </a:r>
            <a:r>
              <a:rPr lang="sl-SI" sz="1100" dirty="0">
                <a:latin typeface="Times New Roman" panose="02020603050405020304" pitchFamily="18" charset="0"/>
                <a:cs typeface="Times New Roman" panose="02020603050405020304" pitchFamily="18" charset="0"/>
              </a:rPr>
              <a:t>30,4</a:t>
            </a:r>
            <a:endParaRPr lang="nl-NL" sz="1100" dirty="0">
              <a:latin typeface="Times New Roman" panose="02020603050405020304" pitchFamily="18" charset="0"/>
              <a:cs typeface="Times New Roman" panose="02020603050405020304" pitchFamily="18" charset="0"/>
            </a:endParaRPr>
          </a:p>
          <a:p>
            <a:r>
              <a:rPr lang="es-ES" sz="1100" dirty="0">
                <a:latin typeface="Times New Roman" panose="02020603050405020304" pitchFamily="18" charset="0"/>
                <a:cs typeface="Times New Roman" panose="02020603050405020304" pitchFamily="18" charset="0"/>
              </a:rPr>
              <a:t>Bolgarija </a:t>
            </a:r>
            <a:r>
              <a:rPr lang="sl-SI" sz="1100" dirty="0">
                <a:latin typeface="Times New Roman" panose="02020603050405020304" pitchFamily="18" charset="0"/>
                <a:cs typeface="Times New Roman" panose="02020603050405020304" pitchFamily="18" charset="0"/>
              </a:rPr>
              <a:t>29,5</a:t>
            </a:r>
            <a:endParaRPr lang="es-ES" sz="1100" dirty="0">
              <a:latin typeface="Times New Roman" panose="02020603050405020304" pitchFamily="18" charset="0"/>
              <a:cs typeface="Times New Roman" panose="02020603050405020304" pitchFamily="18" charset="0"/>
            </a:endParaRPr>
          </a:p>
          <a:p>
            <a:r>
              <a:rPr lang="it-IT" sz="1100" dirty="0" err="1">
                <a:latin typeface="Times New Roman" panose="02020603050405020304" pitchFamily="18" charset="0"/>
                <a:cs typeface="Times New Roman" panose="02020603050405020304" pitchFamily="18" charset="0"/>
              </a:rPr>
              <a:t>Švica</a:t>
            </a:r>
            <a:r>
              <a:rPr lang="it-IT" sz="1100" dirty="0">
                <a:latin typeface="Times New Roman" panose="02020603050405020304" pitchFamily="18" charset="0"/>
                <a:cs typeface="Times New Roman" panose="02020603050405020304" pitchFamily="18" charset="0"/>
              </a:rPr>
              <a:t> </a:t>
            </a:r>
            <a:r>
              <a:rPr lang="sl-SI" sz="1100" dirty="0">
                <a:latin typeface="Times New Roman" panose="02020603050405020304" pitchFamily="18" charset="0"/>
                <a:cs typeface="Times New Roman" panose="02020603050405020304" pitchFamily="18" charset="0"/>
              </a:rPr>
              <a:t>27,0</a:t>
            </a:r>
            <a:endParaRPr lang="it-IT"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Švedska 26,9</a:t>
            </a:r>
          </a:p>
          <a:p>
            <a:r>
              <a:rPr lang="sl-SI" sz="1100" dirty="0">
                <a:latin typeface="Times New Roman" panose="02020603050405020304" pitchFamily="18" charset="0"/>
                <a:cs typeface="Times New Roman" panose="02020603050405020304" pitchFamily="18" charset="0"/>
              </a:rPr>
              <a:t>Latvija 23,8</a:t>
            </a:r>
          </a:p>
          <a:p>
            <a:r>
              <a:rPr lang="nn-NO" sz="1100" dirty="0">
                <a:latin typeface="Times New Roman" panose="02020603050405020304" pitchFamily="18" charset="0"/>
                <a:cs typeface="Times New Roman" panose="02020603050405020304" pitchFamily="18" charset="0"/>
              </a:rPr>
              <a:t>Norveška </a:t>
            </a:r>
            <a:r>
              <a:rPr lang="sl-SI" sz="1100" dirty="0">
                <a:latin typeface="Times New Roman" panose="02020603050405020304" pitchFamily="18" charset="0"/>
                <a:cs typeface="Times New Roman" panose="02020603050405020304" pitchFamily="18" charset="0"/>
              </a:rPr>
              <a:t>20,1</a:t>
            </a:r>
            <a:endParaRPr lang="nn-NO" sz="1100" dirty="0">
              <a:latin typeface="Times New Roman" panose="02020603050405020304" pitchFamily="18" charset="0"/>
              <a:cs typeface="Times New Roman" panose="02020603050405020304" pitchFamily="18" charset="0"/>
            </a:endParaRPr>
          </a:p>
          <a:p>
            <a:r>
              <a:rPr lang="it-IT" sz="1100" dirty="0" err="1">
                <a:latin typeface="Times New Roman" panose="02020603050405020304" pitchFamily="18" charset="0"/>
                <a:cs typeface="Times New Roman" panose="02020603050405020304" pitchFamily="18" charset="0"/>
              </a:rPr>
              <a:t>Ciper</a:t>
            </a:r>
            <a:r>
              <a:rPr lang="it-IT" sz="1100" dirty="0">
                <a:latin typeface="Times New Roman" panose="02020603050405020304" pitchFamily="18" charset="0"/>
                <a:cs typeface="Times New Roman" panose="02020603050405020304" pitchFamily="18" charset="0"/>
              </a:rPr>
              <a:t> </a:t>
            </a:r>
            <a:r>
              <a:rPr lang="sl-SI" sz="1100" dirty="0">
                <a:latin typeface="Times New Roman" panose="02020603050405020304" pitchFamily="18" charset="0"/>
                <a:cs typeface="Times New Roman" panose="02020603050405020304" pitchFamily="18" charset="0"/>
              </a:rPr>
              <a:t>15,7</a:t>
            </a:r>
            <a:endParaRPr lang="it-IT" sz="1100" dirty="0">
              <a:latin typeface="Times New Roman" panose="02020603050405020304" pitchFamily="18" charset="0"/>
              <a:cs typeface="Times New Roman" panose="02020603050405020304" pitchFamily="18" charset="0"/>
            </a:endParaRPr>
          </a:p>
          <a:p>
            <a:r>
              <a:rPr lang="sl-SI" sz="1100" dirty="0">
                <a:latin typeface="Times New Roman" panose="02020603050405020304" pitchFamily="18" charset="0"/>
                <a:cs typeface="Times New Roman" panose="02020603050405020304" pitchFamily="18" charset="0"/>
              </a:rPr>
              <a:t>Islandija 13,9</a:t>
            </a:r>
          </a:p>
          <a:p>
            <a:r>
              <a:rPr lang="sv-SE" sz="1100" dirty="0">
                <a:latin typeface="Times New Roman" panose="02020603050405020304" pitchFamily="18" charset="0"/>
                <a:cs typeface="Times New Roman" panose="02020603050405020304" pitchFamily="18" charset="0"/>
              </a:rPr>
              <a:t>Danska </a:t>
            </a:r>
            <a:r>
              <a:rPr lang="sl-SI" sz="1100" dirty="0">
                <a:latin typeface="Times New Roman" panose="02020603050405020304" pitchFamily="18" charset="0"/>
                <a:cs typeface="Times New Roman" panose="02020603050405020304" pitchFamily="18" charset="0"/>
              </a:rPr>
              <a:t>11,7</a:t>
            </a:r>
            <a:endParaRPr lang="sv-SE" sz="1100" dirty="0">
              <a:latin typeface="Times New Roman" panose="02020603050405020304" pitchFamily="18" charset="0"/>
              <a:cs typeface="Times New Roman" panose="02020603050405020304" pitchFamily="18" charset="0"/>
            </a:endParaRPr>
          </a:p>
        </p:txBody>
      </p:sp>
      <p:sp>
        <p:nvSpPr>
          <p:cNvPr id="4" name="Desni zaviti oklepaj 3"/>
          <p:cNvSpPr/>
          <p:nvPr/>
        </p:nvSpPr>
        <p:spPr>
          <a:xfrm>
            <a:off x="6816080" y="188640"/>
            <a:ext cx="360040" cy="1368153"/>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5" name="Desni zaviti oklepaj 4"/>
          <p:cNvSpPr/>
          <p:nvPr/>
        </p:nvSpPr>
        <p:spPr>
          <a:xfrm>
            <a:off x="6816080" y="1556792"/>
            <a:ext cx="1008112" cy="2448272"/>
          </a:xfrm>
          <a:prstGeom prst="rightBrace">
            <a:avLst>
              <a:gd name="adj1" fmla="val 8333"/>
              <a:gd name="adj2" fmla="val 5037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6" name="Desni zaviti oklepaj 5"/>
          <p:cNvSpPr/>
          <p:nvPr/>
        </p:nvSpPr>
        <p:spPr>
          <a:xfrm>
            <a:off x="6888088" y="4005064"/>
            <a:ext cx="936104" cy="1728192"/>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cxnSp>
        <p:nvCxnSpPr>
          <p:cNvPr id="8" name="Raven puščični povezovalnik 7"/>
          <p:cNvCxnSpPr/>
          <p:nvPr/>
        </p:nvCxnSpPr>
        <p:spPr>
          <a:xfrm>
            <a:off x="6996100" y="6237312"/>
            <a:ext cx="104411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PoljeZBesedilom 8"/>
          <p:cNvSpPr txBox="1"/>
          <p:nvPr/>
        </p:nvSpPr>
        <p:spPr>
          <a:xfrm>
            <a:off x="7176120" y="116633"/>
            <a:ext cx="3312368" cy="461665"/>
          </a:xfrm>
          <a:prstGeom prst="rect">
            <a:avLst/>
          </a:prstGeom>
          <a:noFill/>
        </p:spPr>
        <p:txBody>
          <a:bodyPr wrap="square" rtlCol="0">
            <a:spAutoFit/>
          </a:bodyPr>
          <a:lstStyle/>
          <a:p>
            <a:r>
              <a:rPr lang="sl-SI" sz="2400" b="1" dirty="0">
                <a:solidFill>
                  <a:srgbClr val="C00000"/>
                </a:solidFill>
                <a:effectLst>
                  <a:outerShdw blurRad="38100" dist="38100" dir="2700000" algn="tl">
                    <a:srgbClr val="000000">
                      <a:alpha val="43137"/>
                    </a:srgbClr>
                  </a:outerShdw>
                </a:effectLst>
              </a:rPr>
              <a:t>zelo ostri + ostri konflikti</a:t>
            </a:r>
          </a:p>
        </p:txBody>
      </p:sp>
      <p:sp>
        <p:nvSpPr>
          <p:cNvPr id="10" name="PoljeZBesedilom 9"/>
          <p:cNvSpPr txBox="1"/>
          <p:nvPr/>
        </p:nvSpPr>
        <p:spPr>
          <a:xfrm>
            <a:off x="7263536" y="688049"/>
            <a:ext cx="2304256" cy="369332"/>
          </a:xfrm>
          <a:prstGeom prst="rect">
            <a:avLst/>
          </a:prstGeom>
          <a:noFill/>
        </p:spPr>
        <p:txBody>
          <a:bodyPr wrap="square" rtlCol="0">
            <a:spAutoFit/>
          </a:bodyPr>
          <a:lstStyle/>
          <a:p>
            <a:r>
              <a:rPr lang="sl-SI" u="sng" dirty="0">
                <a:solidFill>
                  <a:srgbClr val="C00000"/>
                </a:solidFill>
              </a:rPr>
              <a:t>nad</a:t>
            </a:r>
            <a:r>
              <a:rPr lang="sl-SI" dirty="0">
                <a:solidFill>
                  <a:srgbClr val="C00000"/>
                </a:solidFill>
              </a:rPr>
              <a:t> 60 % prebivalstva</a:t>
            </a:r>
          </a:p>
        </p:txBody>
      </p:sp>
      <p:sp>
        <p:nvSpPr>
          <p:cNvPr id="11" name="PoljeZBesedilom 10"/>
          <p:cNvSpPr txBox="1"/>
          <p:nvPr/>
        </p:nvSpPr>
        <p:spPr>
          <a:xfrm>
            <a:off x="7896200" y="2596262"/>
            <a:ext cx="2304256" cy="369332"/>
          </a:xfrm>
          <a:prstGeom prst="rect">
            <a:avLst/>
          </a:prstGeom>
          <a:noFill/>
        </p:spPr>
        <p:txBody>
          <a:bodyPr wrap="square" rtlCol="0">
            <a:spAutoFit/>
          </a:bodyPr>
          <a:lstStyle/>
          <a:p>
            <a:r>
              <a:rPr lang="sl-SI" dirty="0">
                <a:solidFill>
                  <a:srgbClr val="C00000"/>
                </a:solidFill>
              </a:rPr>
              <a:t>40 - 60 % prebivalstva</a:t>
            </a:r>
          </a:p>
        </p:txBody>
      </p:sp>
      <p:sp>
        <p:nvSpPr>
          <p:cNvPr id="12" name="PoljeZBesedilom 11"/>
          <p:cNvSpPr txBox="1"/>
          <p:nvPr/>
        </p:nvSpPr>
        <p:spPr>
          <a:xfrm>
            <a:off x="7904473" y="4684494"/>
            <a:ext cx="2304256" cy="369332"/>
          </a:xfrm>
          <a:prstGeom prst="rect">
            <a:avLst/>
          </a:prstGeom>
          <a:noFill/>
        </p:spPr>
        <p:txBody>
          <a:bodyPr wrap="square" rtlCol="0">
            <a:spAutoFit/>
          </a:bodyPr>
          <a:lstStyle/>
          <a:p>
            <a:r>
              <a:rPr lang="sl-SI" dirty="0">
                <a:solidFill>
                  <a:srgbClr val="C00000"/>
                </a:solidFill>
              </a:rPr>
              <a:t>25 - 40 % prebivalstva</a:t>
            </a:r>
          </a:p>
        </p:txBody>
      </p:sp>
      <p:sp>
        <p:nvSpPr>
          <p:cNvPr id="13" name="PoljeZBesedilom 12"/>
          <p:cNvSpPr txBox="1"/>
          <p:nvPr/>
        </p:nvSpPr>
        <p:spPr>
          <a:xfrm>
            <a:off x="8040216" y="6052646"/>
            <a:ext cx="2520280" cy="369332"/>
          </a:xfrm>
          <a:prstGeom prst="rect">
            <a:avLst/>
          </a:prstGeom>
          <a:noFill/>
        </p:spPr>
        <p:txBody>
          <a:bodyPr wrap="square" rtlCol="0">
            <a:spAutoFit/>
          </a:bodyPr>
          <a:lstStyle/>
          <a:p>
            <a:r>
              <a:rPr lang="sl-SI" dirty="0">
                <a:solidFill>
                  <a:srgbClr val="C00000"/>
                </a:solidFill>
              </a:rPr>
              <a:t>manj kot 25 % preb.</a:t>
            </a:r>
          </a:p>
        </p:txBody>
      </p:sp>
      <p:sp>
        <p:nvSpPr>
          <p:cNvPr id="14" name="PoljeZBesedilom 13"/>
          <p:cNvSpPr txBox="1"/>
          <p:nvPr/>
        </p:nvSpPr>
        <p:spPr>
          <a:xfrm>
            <a:off x="290146" y="1484784"/>
            <a:ext cx="5373806" cy="5278368"/>
          </a:xfrm>
          <a:prstGeom prst="rect">
            <a:avLst/>
          </a:prstGeom>
          <a:noFill/>
        </p:spPr>
        <p:txBody>
          <a:bodyPr wrap="square" rtlCol="0">
            <a:spAutoFit/>
          </a:bodyPr>
          <a:lstStyle/>
          <a:p>
            <a:r>
              <a:rPr lang="sl-SI" sz="4400" b="1" i="1" dirty="0">
                <a:solidFill>
                  <a:srgbClr val="C00000"/>
                </a:solidFill>
                <a:effectLst>
                  <a:outerShdw blurRad="38100" dist="38100" dir="2700000" algn="tl">
                    <a:srgbClr val="000000">
                      <a:alpha val="43137"/>
                    </a:srgbClr>
                  </a:outerShdw>
                </a:effectLst>
              </a:rPr>
              <a:t>Kako ostri so konflikti</a:t>
            </a:r>
          </a:p>
          <a:p>
            <a:r>
              <a:rPr lang="sl-SI" sz="4400" b="1" i="1" dirty="0">
                <a:solidFill>
                  <a:srgbClr val="C00000"/>
                </a:solidFill>
                <a:effectLst>
                  <a:outerShdw blurRad="38100" dist="38100" dir="2700000" algn="tl">
                    <a:srgbClr val="000000">
                      <a:alpha val="43137"/>
                    </a:srgbClr>
                  </a:outerShdw>
                </a:effectLst>
              </a:rPr>
              <a:t>med vodstvi podjetij in delavci?</a:t>
            </a:r>
          </a:p>
          <a:p>
            <a:endParaRPr lang="sl-SI" sz="1100" u="sng" dirty="0" smtClean="0"/>
          </a:p>
          <a:p>
            <a:endParaRPr lang="sl-SI" sz="1100" u="sng" dirty="0"/>
          </a:p>
          <a:p>
            <a:r>
              <a:rPr lang="sl-SI" sz="4000" b="1" u="sng" dirty="0" smtClean="0">
                <a:solidFill>
                  <a:srgbClr val="C00000"/>
                </a:solidFill>
                <a:effectLst>
                  <a:outerShdw blurRad="38100" dist="38100" dir="2700000" algn="tl">
                    <a:srgbClr val="000000">
                      <a:alpha val="43137"/>
                    </a:srgbClr>
                  </a:outerShdw>
                </a:effectLst>
              </a:rPr>
              <a:t>2009</a:t>
            </a:r>
            <a:endParaRPr lang="sl-SI" sz="1100" b="1" u="sng" dirty="0" smtClean="0">
              <a:solidFill>
                <a:srgbClr val="C00000"/>
              </a:solidFill>
              <a:effectLst>
                <a:outerShdw blurRad="38100" dist="38100" dir="2700000" algn="tl">
                  <a:srgbClr val="000000">
                    <a:alpha val="43137"/>
                  </a:srgbClr>
                </a:outerShdw>
              </a:effectLst>
            </a:endParaRPr>
          </a:p>
          <a:p>
            <a:endParaRPr lang="sl-SI" sz="1100" u="sng" dirty="0" smtClean="0"/>
          </a:p>
          <a:p>
            <a:endParaRPr lang="sl-SI" sz="1100" u="sng" dirty="0"/>
          </a:p>
          <a:p>
            <a:endParaRPr lang="sl-SI" sz="1100" u="sng" dirty="0" smtClean="0"/>
          </a:p>
          <a:p>
            <a:endParaRPr lang="sl-SI" sz="1100" u="sng" dirty="0"/>
          </a:p>
          <a:p>
            <a:endParaRPr lang="sl-SI" sz="1100" u="sng" dirty="0" smtClean="0"/>
          </a:p>
          <a:p>
            <a:endParaRPr lang="sl-SI" sz="1100" u="sng" dirty="0"/>
          </a:p>
          <a:p>
            <a:endParaRPr lang="sl-SI" sz="1100" u="sng" dirty="0" smtClean="0"/>
          </a:p>
          <a:p>
            <a:endParaRPr lang="sl-SI" sz="1100" u="sng" dirty="0"/>
          </a:p>
          <a:p>
            <a:endParaRPr lang="sl-SI" sz="1100" u="sng" dirty="0" smtClean="0"/>
          </a:p>
          <a:p>
            <a:endParaRPr lang="sl-SI" sz="1100" u="sng" dirty="0"/>
          </a:p>
          <a:p>
            <a:r>
              <a:rPr lang="sl-SI" sz="1100" dirty="0" smtClean="0"/>
              <a:t>38 držav: </a:t>
            </a:r>
            <a:r>
              <a:rPr lang="sl-SI" sz="1100" u="sng" dirty="0" smtClean="0"/>
              <a:t>ISSP 2009, </a:t>
            </a:r>
            <a:r>
              <a:rPr lang="sl-SI" sz="1100" dirty="0" smtClean="0"/>
              <a:t>štiri-stopenjska lestvica (%)</a:t>
            </a:r>
          </a:p>
          <a:p>
            <a:endParaRPr lang="sl-SI" sz="1100" dirty="0" smtClean="0"/>
          </a:p>
          <a:p>
            <a:r>
              <a:rPr lang="sl-SI" sz="1100" dirty="0" smtClean="0"/>
              <a:t>Vir: N. Toš, ur. </a:t>
            </a:r>
            <a:r>
              <a:rPr lang="sl-SI" sz="1100" dirty="0"/>
              <a:t>(2013), </a:t>
            </a:r>
            <a:r>
              <a:rPr lang="sl-SI" sz="1100" i="1" dirty="0" smtClean="0"/>
              <a:t>Vrednote v prehodu VII</a:t>
            </a:r>
            <a:r>
              <a:rPr lang="sl-SI" sz="1100" dirty="0"/>
              <a:t>. </a:t>
            </a:r>
            <a:r>
              <a:rPr lang="sl-SI" sz="1100" dirty="0" smtClean="0"/>
              <a:t>Wien, </a:t>
            </a:r>
            <a:r>
              <a:rPr lang="sl-SI" sz="1100" dirty="0" err="1" smtClean="0"/>
              <a:t>LJubljana</a:t>
            </a:r>
            <a:r>
              <a:rPr lang="sl-SI" sz="1100" dirty="0" smtClean="0"/>
              <a:t>: FDV, str. 191.</a:t>
            </a:r>
            <a:endParaRPr lang="sl-SI" sz="1100" dirty="0"/>
          </a:p>
        </p:txBody>
      </p:sp>
    </p:spTree>
    <p:extLst>
      <p:ext uri="{BB962C8B-B14F-4D97-AF65-F5344CB8AC3E}">
        <p14:creationId xmlns:p14="http://schemas.microsoft.com/office/powerpoint/2010/main" val="1536295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98071"/>
            <a:ext cx="10515600" cy="1325563"/>
          </a:xfrm>
        </p:spPr>
        <p:txBody>
          <a:bodyPr>
            <a:normAutofit fontScale="90000"/>
          </a:bodyPr>
          <a:lstStyle/>
          <a:p>
            <a:r>
              <a:rPr lang="sl-SI" sz="3600" b="1" i="1" dirty="0" smtClean="0">
                <a:effectLst>
                  <a:outerShdw blurRad="38100" dist="38100" dir="2700000" algn="tl">
                    <a:srgbClr val="000000">
                      <a:alpha val="43137"/>
                    </a:srgbClr>
                  </a:outerShdw>
                </a:effectLst>
              </a:rPr>
              <a:t>Strategija</a:t>
            </a:r>
            <a:r>
              <a:rPr lang="sl-SI" sz="3600" b="1" dirty="0" smtClean="0">
                <a:effectLst>
                  <a:outerShdw blurRad="38100" dist="38100" dir="2700000" algn="tl">
                    <a:srgbClr val="000000">
                      <a:alpha val="43137"/>
                    </a:srgbClr>
                  </a:outerShdw>
                </a:effectLst>
              </a:rPr>
              <a:t>: rešitev </a:t>
            </a:r>
            <a:r>
              <a:rPr lang="sl-SI" sz="3600" b="1" dirty="0" err="1" smtClean="0">
                <a:effectLst>
                  <a:outerShdw blurRad="38100" dist="38100" dir="2700000" algn="tl">
                    <a:srgbClr val="000000">
                      <a:alpha val="43137"/>
                    </a:srgbClr>
                  </a:outerShdw>
                </a:effectLst>
              </a:rPr>
              <a:t>prekarnosti</a:t>
            </a:r>
            <a:r>
              <a:rPr lang="sl-SI" sz="3600" b="1" dirty="0" smtClean="0">
                <a:effectLst>
                  <a:outerShdw blurRad="38100" dist="38100" dir="2700000" algn="tl">
                    <a:srgbClr val="000000">
                      <a:alpha val="43137"/>
                    </a:srgbClr>
                  </a:outerShdw>
                </a:effectLst>
              </a:rPr>
              <a:t> v Sloveniji ne bo mogoča parcialno</a:t>
            </a:r>
            <a:r>
              <a:rPr lang="sl-SI" sz="2800" dirty="0" smtClean="0"/>
              <a:t>, </a:t>
            </a:r>
            <a:r>
              <a:rPr lang="sl-SI" sz="2700" dirty="0" smtClean="0"/>
              <a:t>torej s tem, da bi država sanirala le posamezne poklicne skupine, ki so najbolj </a:t>
            </a:r>
            <a:r>
              <a:rPr lang="sl-SI" sz="2700" dirty="0" err="1" smtClean="0"/>
              <a:t>prekarizirane</a:t>
            </a:r>
            <a:r>
              <a:rPr lang="sl-SI" sz="2700" dirty="0" smtClean="0"/>
              <a:t> (novinarji, prevajalci, pristaniški delavci, gasilci, medicinske sestre, čistilke, gostinci itd.). Štirje </a:t>
            </a:r>
            <a:r>
              <a:rPr lang="sl-SI" sz="3600" b="1" dirty="0" smtClean="0">
                <a:effectLst>
                  <a:outerShdw blurRad="38100" dist="38100" dir="2700000" algn="tl">
                    <a:srgbClr val="000000">
                      <a:alpha val="43137"/>
                    </a:srgbClr>
                  </a:outerShdw>
                </a:effectLst>
              </a:rPr>
              <a:t>razlogi</a:t>
            </a:r>
            <a:r>
              <a:rPr lang="sl-SI" sz="2800" dirty="0" smtClean="0"/>
              <a:t>: </a:t>
            </a:r>
            <a:endParaRPr lang="sl-SI" sz="2800" dirty="0"/>
          </a:p>
        </p:txBody>
      </p:sp>
      <p:sp>
        <p:nvSpPr>
          <p:cNvPr id="3" name="Označba mesta vsebine 2"/>
          <p:cNvSpPr>
            <a:spLocks noGrp="1"/>
          </p:cNvSpPr>
          <p:nvPr>
            <p:ph idx="1"/>
          </p:nvPr>
        </p:nvSpPr>
        <p:spPr/>
        <p:txBody>
          <a:bodyPr>
            <a:normAutofit/>
          </a:bodyPr>
          <a:lstStyle/>
          <a:p>
            <a:pPr marL="514350" indent="-514350">
              <a:buFont typeface="+mj-lt"/>
              <a:buAutoNum type="arabicPeriod"/>
            </a:pPr>
            <a:r>
              <a:rPr lang="sl-SI" sz="2200" dirty="0" smtClean="0"/>
              <a:t>ker je teh </a:t>
            </a:r>
            <a:r>
              <a:rPr lang="sl-SI" sz="3000" b="1" dirty="0" smtClean="0"/>
              <a:t>skupin preveč</a:t>
            </a:r>
            <a:endParaRPr lang="sl-SI" b="1" dirty="0" smtClean="0"/>
          </a:p>
          <a:p>
            <a:pPr marL="514350" indent="-514350">
              <a:buFont typeface="+mj-lt"/>
              <a:buAutoNum type="arabicPeriod"/>
            </a:pPr>
            <a:r>
              <a:rPr lang="sl-SI" sz="2200" dirty="0" smtClean="0"/>
              <a:t>ker</a:t>
            </a:r>
            <a:r>
              <a:rPr lang="sl-SI" dirty="0" smtClean="0"/>
              <a:t> </a:t>
            </a:r>
            <a:r>
              <a:rPr lang="sl-SI" b="1" dirty="0" smtClean="0"/>
              <a:t>so posamezne poklicne skupine </a:t>
            </a:r>
            <a:r>
              <a:rPr lang="sl-SI" b="1" dirty="0" err="1" smtClean="0"/>
              <a:t>prekariata</a:t>
            </a:r>
            <a:r>
              <a:rPr lang="sl-SI" b="1" dirty="0" smtClean="0"/>
              <a:t> v bistveno neenakem položaju </a:t>
            </a:r>
            <a:r>
              <a:rPr lang="sl-SI" sz="2000" dirty="0" smtClean="0"/>
              <a:t>tudi</a:t>
            </a:r>
            <a:r>
              <a:rPr lang="sl-SI" b="1" dirty="0" smtClean="0"/>
              <a:t> med sabo </a:t>
            </a:r>
            <a:r>
              <a:rPr lang="sl-SI" sz="2200" dirty="0" smtClean="0"/>
              <a:t>in ne zgolj do </a:t>
            </a:r>
            <a:r>
              <a:rPr lang="sl-SI" sz="2200" dirty="0" err="1" smtClean="0"/>
              <a:t>neprekarnih</a:t>
            </a:r>
            <a:r>
              <a:rPr lang="sl-SI" sz="2200" dirty="0" smtClean="0"/>
              <a:t> zaposlenih, saj se razlikujejo glede na družbeno moč (= ponudba/povpraševanje </a:t>
            </a:r>
            <a:r>
              <a:rPr lang="sl-SI" sz="2200" dirty="0"/>
              <a:t>po </a:t>
            </a:r>
            <a:r>
              <a:rPr lang="sl-SI" sz="2200" dirty="0" smtClean="0"/>
              <a:t>storitvah + sindikalistična organiziranost + družbeni ugled in medijsko izpostavljenost)</a:t>
            </a:r>
          </a:p>
          <a:p>
            <a:pPr marL="514350" indent="-514350">
              <a:buFont typeface="+mj-lt"/>
              <a:buAutoNum type="arabicPeriod"/>
            </a:pPr>
            <a:r>
              <a:rPr lang="sl-SI" sz="2200" dirty="0" smtClean="0"/>
              <a:t>ker bi v obstoječem sistemu </a:t>
            </a:r>
            <a:r>
              <a:rPr lang="sl-SI" b="1" dirty="0" smtClean="0"/>
              <a:t>parcialni pristop pomenil igro z ničelno vsoto </a:t>
            </a:r>
            <a:r>
              <a:rPr lang="sl-SI" sz="2200" dirty="0" smtClean="0"/>
              <a:t>(kjer bi izboljšanje položaja ena skupine šlo zelo verjetno na škodo druge skupine)</a:t>
            </a:r>
          </a:p>
          <a:p>
            <a:pPr marL="514350" indent="-514350">
              <a:buFont typeface="+mj-lt"/>
              <a:buAutoNum type="arabicPeriod"/>
            </a:pPr>
            <a:r>
              <a:rPr lang="sl-SI" sz="2200" dirty="0" smtClean="0"/>
              <a:t>ker so </a:t>
            </a:r>
            <a:r>
              <a:rPr lang="sl-SI" b="1" dirty="0" smtClean="0"/>
              <a:t>razlogi </a:t>
            </a:r>
            <a:r>
              <a:rPr lang="sl-SI" b="1" dirty="0" err="1" smtClean="0"/>
              <a:t>prekariata</a:t>
            </a:r>
            <a:r>
              <a:rPr lang="sl-SI" b="1" dirty="0" smtClean="0"/>
              <a:t> izrazito ideološki</a:t>
            </a:r>
            <a:r>
              <a:rPr lang="sl-SI" sz="2200" dirty="0" smtClean="0"/>
              <a:t> (neoliberalizem + „teorija“ distorzije), </a:t>
            </a:r>
            <a:r>
              <a:rPr lang="sl-SI" b="1" dirty="0" smtClean="0"/>
              <a:t>ne pa zgolj administrativni</a:t>
            </a:r>
            <a:r>
              <a:rPr lang="sl-SI" dirty="0" smtClean="0"/>
              <a:t> </a:t>
            </a:r>
            <a:r>
              <a:rPr lang="sl-SI" sz="2200" dirty="0" smtClean="0"/>
              <a:t>v smislu delovno-pravnega zapostavljanja posameznih poklicnih skupin.</a:t>
            </a:r>
          </a:p>
          <a:p>
            <a:pPr marL="514350" indent="-514350">
              <a:buFont typeface="+mj-lt"/>
              <a:buAutoNum type="arabicPeriod"/>
            </a:pPr>
            <a:endParaRPr lang="sl-SI" dirty="0"/>
          </a:p>
        </p:txBody>
      </p:sp>
    </p:spTree>
    <p:extLst>
      <p:ext uri="{BB962C8B-B14F-4D97-AF65-F5344CB8AC3E}">
        <p14:creationId xmlns:p14="http://schemas.microsoft.com/office/powerpoint/2010/main" val="3381202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98071"/>
            <a:ext cx="10515600" cy="1325563"/>
          </a:xfrm>
        </p:spPr>
        <p:txBody>
          <a:bodyPr>
            <a:normAutofit fontScale="90000"/>
          </a:bodyPr>
          <a:lstStyle/>
          <a:p>
            <a:r>
              <a:rPr lang="sl-SI" sz="3600" b="1" i="1" dirty="0" smtClean="0">
                <a:effectLst>
                  <a:outerShdw blurRad="38100" dist="38100" dir="2700000" algn="tl">
                    <a:srgbClr val="000000">
                      <a:alpha val="43137"/>
                    </a:srgbClr>
                  </a:outerShdw>
                </a:effectLst>
              </a:rPr>
              <a:t>Strategija</a:t>
            </a:r>
            <a:r>
              <a:rPr lang="sl-SI" sz="3600" b="1" dirty="0" smtClean="0">
                <a:effectLst>
                  <a:outerShdw blurRad="38100" dist="38100" dir="2700000" algn="tl">
                    <a:srgbClr val="000000">
                      <a:alpha val="43137"/>
                    </a:srgbClr>
                  </a:outerShdw>
                </a:effectLst>
              </a:rPr>
              <a:t>: rešitev </a:t>
            </a:r>
            <a:r>
              <a:rPr lang="sl-SI" sz="3600" b="1" dirty="0" err="1" smtClean="0">
                <a:effectLst>
                  <a:outerShdw blurRad="38100" dist="38100" dir="2700000" algn="tl">
                    <a:srgbClr val="000000">
                      <a:alpha val="43137"/>
                    </a:srgbClr>
                  </a:outerShdw>
                </a:effectLst>
              </a:rPr>
              <a:t>prekarnosti</a:t>
            </a:r>
            <a:r>
              <a:rPr lang="sl-SI" sz="3600" b="1" dirty="0" smtClean="0">
                <a:effectLst>
                  <a:outerShdw blurRad="38100" dist="38100" dir="2700000" algn="tl">
                    <a:srgbClr val="000000">
                      <a:alpha val="43137"/>
                    </a:srgbClr>
                  </a:outerShdw>
                </a:effectLst>
              </a:rPr>
              <a:t> v Sloveniji ne bo mogoča parcialno</a:t>
            </a:r>
            <a:r>
              <a:rPr lang="sl-SI" sz="2800" dirty="0" smtClean="0"/>
              <a:t>, </a:t>
            </a:r>
            <a:r>
              <a:rPr lang="sl-SI" sz="2700" dirty="0" smtClean="0"/>
              <a:t>torej s tem, da bi država sanirala le posamezne poklicne skupine, ki so najbolj </a:t>
            </a:r>
            <a:r>
              <a:rPr lang="sl-SI" sz="2700" dirty="0" err="1" smtClean="0"/>
              <a:t>prekarizirane</a:t>
            </a:r>
            <a:r>
              <a:rPr lang="sl-SI" sz="2700" dirty="0" smtClean="0"/>
              <a:t> (novinarji, prevajalci, pristaniški delavci, gasilci, medicinske sestre, čistilke, gostinci itd.). Štirje </a:t>
            </a:r>
            <a:r>
              <a:rPr lang="sl-SI" sz="3600" b="1" dirty="0" smtClean="0">
                <a:effectLst>
                  <a:outerShdw blurRad="38100" dist="38100" dir="2700000" algn="tl">
                    <a:srgbClr val="000000">
                      <a:alpha val="43137"/>
                    </a:srgbClr>
                  </a:outerShdw>
                </a:effectLst>
              </a:rPr>
              <a:t>razlogi</a:t>
            </a:r>
            <a:r>
              <a:rPr lang="sl-SI" sz="2800" dirty="0" smtClean="0"/>
              <a:t>: </a:t>
            </a:r>
            <a:endParaRPr lang="sl-SI" sz="2800" dirty="0"/>
          </a:p>
        </p:txBody>
      </p:sp>
      <p:sp>
        <p:nvSpPr>
          <p:cNvPr id="3" name="Označba mesta vsebine 2"/>
          <p:cNvSpPr>
            <a:spLocks noGrp="1"/>
          </p:cNvSpPr>
          <p:nvPr>
            <p:ph idx="1"/>
          </p:nvPr>
        </p:nvSpPr>
        <p:spPr/>
        <p:txBody>
          <a:bodyPr>
            <a:normAutofit/>
          </a:bodyPr>
          <a:lstStyle/>
          <a:p>
            <a:pPr marL="514350" indent="-514350">
              <a:buFont typeface="+mj-lt"/>
              <a:buAutoNum type="arabicPeriod"/>
            </a:pPr>
            <a:r>
              <a:rPr lang="sl-SI" sz="2200" dirty="0" smtClean="0"/>
              <a:t>ker je teh </a:t>
            </a:r>
            <a:r>
              <a:rPr lang="sl-SI" sz="3000" b="1" dirty="0" smtClean="0"/>
              <a:t>skupin preveč</a:t>
            </a:r>
            <a:endParaRPr lang="sl-SI" b="1" dirty="0" smtClean="0"/>
          </a:p>
          <a:p>
            <a:pPr marL="514350" indent="-514350">
              <a:buFont typeface="+mj-lt"/>
              <a:buAutoNum type="arabicPeriod"/>
            </a:pPr>
            <a:r>
              <a:rPr lang="sl-SI" sz="2200" dirty="0" smtClean="0"/>
              <a:t>ker</a:t>
            </a:r>
            <a:r>
              <a:rPr lang="sl-SI" dirty="0" smtClean="0"/>
              <a:t> </a:t>
            </a:r>
            <a:r>
              <a:rPr lang="sl-SI" b="1" dirty="0" smtClean="0"/>
              <a:t>so posamezne poklicne skupine </a:t>
            </a:r>
            <a:r>
              <a:rPr lang="sl-SI" b="1" dirty="0" err="1" smtClean="0"/>
              <a:t>prekariata</a:t>
            </a:r>
            <a:r>
              <a:rPr lang="sl-SI" b="1" dirty="0" smtClean="0"/>
              <a:t> v bistveno neenakem položaju </a:t>
            </a:r>
            <a:r>
              <a:rPr lang="sl-SI" sz="2000" dirty="0" smtClean="0"/>
              <a:t>tudi</a:t>
            </a:r>
            <a:r>
              <a:rPr lang="sl-SI" b="1" dirty="0" smtClean="0"/>
              <a:t> med sabo </a:t>
            </a:r>
            <a:r>
              <a:rPr lang="sl-SI" sz="2200" dirty="0" smtClean="0"/>
              <a:t>in ne zgolj do </a:t>
            </a:r>
            <a:r>
              <a:rPr lang="sl-SI" sz="2200" dirty="0" err="1" smtClean="0"/>
              <a:t>neprekarnih</a:t>
            </a:r>
            <a:r>
              <a:rPr lang="sl-SI" sz="2200" dirty="0" smtClean="0"/>
              <a:t> zaposlenih, saj se razlikujejo glede na družbeno moč (= ponudba/povpraševanje </a:t>
            </a:r>
            <a:r>
              <a:rPr lang="sl-SI" sz="2200" dirty="0"/>
              <a:t>po </a:t>
            </a:r>
            <a:r>
              <a:rPr lang="sl-SI" sz="2200" dirty="0" smtClean="0"/>
              <a:t>storitvah + sindikalistična organiziranost + družbeni ugled in medijsko izpostavljenost)</a:t>
            </a:r>
          </a:p>
          <a:p>
            <a:pPr marL="514350" indent="-514350">
              <a:buFont typeface="+mj-lt"/>
              <a:buAutoNum type="arabicPeriod"/>
            </a:pPr>
            <a:r>
              <a:rPr lang="sl-SI" sz="2200" dirty="0" smtClean="0"/>
              <a:t>ker bi v obstoječem sistemu </a:t>
            </a:r>
            <a:r>
              <a:rPr lang="sl-SI" b="1" dirty="0" smtClean="0"/>
              <a:t>parcialni pristop pomenil igro z ničelno vsoto </a:t>
            </a:r>
            <a:r>
              <a:rPr lang="sl-SI" sz="2200" dirty="0" smtClean="0"/>
              <a:t>(kjer bi izboljšanje položaja ena skupine šlo zelo verjetno na škodo druge skupine)</a:t>
            </a:r>
          </a:p>
          <a:p>
            <a:pPr marL="514350" indent="-514350">
              <a:buFont typeface="+mj-lt"/>
              <a:buAutoNum type="arabicPeriod"/>
            </a:pPr>
            <a:r>
              <a:rPr lang="sl-SI" sz="2200" dirty="0" smtClean="0"/>
              <a:t>ker so </a:t>
            </a:r>
            <a:r>
              <a:rPr lang="sl-SI" b="1" dirty="0" smtClean="0"/>
              <a:t>razlogi </a:t>
            </a:r>
            <a:r>
              <a:rPr lang="sl-SI" b="1" dirty="0" err="1" smtClean="0"/>
              <a:t>prekariata</a:t>
            </a:r>
            <a:r>
              <a:rPr lang="sl-SI" b="1" dirty="0" smtClean="0"/>
              <a:t> izrazito ideološki</a:t>
            </a:r>
            <a:r>
              <a:rPr lang="sl-SI" sz="2200" dirty="0" smtClean="0"/>
              <a:t> (neoliberalizem + „teorija“ distorzije), </a:t>
            </a:r>
            <a:r>
              <a:rPr lang="sl-SI" b="1" dirty="0" smtClean="0"/>
              <a:t>ne pa zgolj administrativni</a:t>
            </a:r>
            <a:r>
              <a:rPr lang="sl-SI" dirty="0" smtClean="0"/>
              <a:t> </a:t>
            </a:r>
            <a:r>
              <a:rPr lang="sl-SI" sz="2200" dirty="0" smtClean="0"/>
              <a:t>v smislu delovno-pravnega zapostavljanja posameznih poklicnih skupin.</a:t>
            </a:r>
          </a:p>
          <a:p>
            <a:pPr marL="514350" indent="-514350">
              <a:buFont typeface="+mj-lt"/>
              <a:buAutoNum type="arabicPeriod"/>
            </a:pPr>
            <a:endParaRPr lang="sl-SI" dirty="0"/>
          </a:p>
        </p:txBody>
      </p:sp>
      <p:sp>
        <p:nvSpPr>
          <p:cNvPr id="4" name="Ovalni oblaček 3"/>
          <p:cNvSpPr/>
          <p:nvPr/>
        </p:nvSpPr>
        <p:spPr>
          <a:xfrm>
            <a:off x="2004647" y="176641"/>
            <a:ext cx="6972299" cy="3824653"/>
          </a:xfrm>
          <a:prstGeom prst="wedgeEllipseCallout">
            <a:avLst>
              <a:gd name="adj1" fmla="val 60218"/>
              <a:gd name="adj2" fmla="val 713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l-SI" sz="2000" dirty="0" smtClean="0"/>
              <a:t>Minimalna plača (neto): </a:t>
            </a:r>
            <a:r>
              <a:rPr lang="sl-SI" sz="2000" dirty="0">
                <a:solidFill>
                  <a:srgbClr val="FFFF00"/>
                </a:solidFill>
              </a:rPr>
              <a:t>6</a:t>
            </a:r>
            <a:r>
              <a:rPr lang="sl-SI" sz="2000" dirty="0" smtClean="0">
                <a:solidFill>
                  <a:srgbClr val="FFFF00"/>
                </a:solidFill>
              </a:rPr>
              <a:t>38</a:t>
            </a:r>
            <a:r>
              <a:rPr lang="sl-SI" sz="2000" dirty="0" smtClean="0"/>
              <a:t> </a:t>
            </a:r>
            <a:r>
              <a:rPr lang="sl-SI" sz="2000" dirty="0" err="1" smtClean="0"/>
              <a:t>ev</a:t>
            </a:r>
            <a:endParaRPr lang="sl-SI" sz="2000" dirty="0" smtClean="0"/>
          </a:p>
          <a:p>
            <a:r>
              <a:rPr lang="sl-SI" sz="2000" dirty="0" smtClean="0"/>
              <a:t>Prag revščine : </a:t>
            </a:r>
            <a:r>
              <a:rPr lang="sl-SI" sz="2000" dirty="0">
                <a:solidFill>
                  <a:srgbClr val="FFFF00"/>
                </a:solidFill>
              </a:rPr>
              <a:t>6</a:t>
            </a:r>
            <a:r>
              <a:rPr lang="sl-SI" sz="2000" dirty="0" smtClean="0">
                <a:solidFill>
                  <a:srgbClr val="FFFF00"/>
                </a:solidFill>
              </a:rPr>
              <a:t>36</a:t>
            </a:r>
            <a:r>
              <a:rPr lang="sl-SI" sz="2000" dirty="0" smtClean="0"/>
              <a:t> </a:t>
            </a:r>
            <a:r>
              <a:rPr lang="sl-SI" sz="2000" dirty="0" err="1" smtClean="0"/>
              <a:t>ev</a:t>
            </a:r>
            <a:endParaRPr lang="sl-SI" sz="2000" dirty="0" smtClean="0"/>
          </a:p>
          <a:p>
            <a:endParaRPr lang="sl-SI" sz="2000" dirty="0" smtClean="0"/>
          </a:p>
          <a:p>
            <a:r>
              <a:rPr lang="sl-SI" sz="2000" dirty="0" smtClean="0"/>
              <a:t>Minimalni </a:t>
            </a:r>
            <a:r>
              <a:rPr lang="sl-SI" sz="2000" dirty="0" err="1" smtClean="0"/>
              <a:t>življ</a:t>
            </a:r>
            <a:r>
              <a:rPr lang="sl-SI" sz="2000" dirty="0" smtClean="0"/>
              <a:t>. stroški: </a:t>
            </a:r>
            <a:r>
              <a:rPr lang="sl-SI" sz="2000" dirty="0" smtClean="0">
                <a:solidFill>
                  <a:srgbClr val="FFFF00"/>
                </a:solidFill>
              </a:rPr>
              <a:t>442</a:t>
            </a:r>
            <a:r>
              <a:rPr lang="sl-SI" sz="2000" dirty="0" smtClean="0"/>
              <a:t> </a:t>
            </a:r>
            <a:r>
              <a:rPr lang="sl-SI" sz="2000" dirty="0" err="1" smtClean="0"/>
              <a:t>ev</a:t>
            </a:r>
            <a:endParaRPr lang="sl-SI" sz="2000" dirty="0" smtClean="0"/>
          </a:p>
          <a:p>
            <a:endParaRPr lang="sl-SI" sz="2000" dirty="0" smtClean="0"/>
          </a:p>
          <a:p>
            <a:r>
              <a:rPr lang="sl-SI" sz="2000" dirty="0" smtClean="0"/>
              <a:t>Denarna socialna pomoč: </a:t>
            </a:r>
            <a:r>
              <a:rPr lang="sl-SI" sz="2000" dirty="0" smtClean="0">
                <a:solidFill>
                  <a:srgbClr val="FFFF00"/>
                </a:solidFill>
              </a:rPr>
              <a:t>393</a:t>
            </a:r>
            <a:r>
              <a:rPr lang="sl-SI" sz="2000" dirty="0" smtClean="0"/>
              <a:t> </a:t>
            </a:r>
            <a:r>
              <a:rPr lang="sl-SI" sz="2000" dirty="0" err="1" smtClean="0"/>
              <a:t>ev</a:t>
            </a:r>
            <a:endParaRPr lang="sl-SI" sz="2000" dirty="0"/>
          </a:p>
        </p:txBody>
      </p:sp>
      <p:sp>
        <p:nvSpPr>
          <p:cNvPr id="5" name="Dvosmerna navpična puščica 4"/>
          <p:cNvSpPr/>
          <p:nvPr/>
        </p:nvSpPr>
        <p:spPr>
          <a:xfrm>
            <a:off x="6523893" y="641839"/>
            <a:ext cx="1134207" cy="3068516"/>
          </a:xfrm>
          <a:prstGeom prst="upDownArrow">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PoljeZBesedilom 5"/>
          <p:cNvSpPr txBox="1"/>
          <p:nvPr/>
        </p:nvSpPr>
        <p:spPr>
          <a:xfrm rot="16200000">
            <a:off x="6321669" y="2022208"/>
            <a:ext cx="1538653" cy="307777"/>
          </a:xfrm>
          <a:prstGeom prst="rect">
            <a:avLst/>
          </a:prstGeom>
          <a:noFill/>
        </p:spPr>
        <p:txBody>
          <a:bodyPr wrap="square" rtlCol="0">
            <a:spAutoFit/>
          </a:bodyPr>
          <a:lstStyle/>
          <a:p>
            <a:r>
              <a:rPr lang="sl-SI" sz="1400" dirty="0" smtClean="0">
                <a:solidFill>
                  <a:srgbClr val="FFFF00"/>
                </a:solidFill>
              </a:rPr>
              <a:t>„teorija“ distorzije</a:t>
            </a:r>
            <a:endParaRPr lang="sl-SI" sz="1400" dirty="0">
              <a:solidFill>
                <a:srgbClr val="FFFF00"/>
              </a:solidFill>
            </a:endParaRPr>
          </a:p>
        </p:txBody>
      </p:sp>
    </p:spTree>
    <p:extLst>
      <p:ext uri="{BB962C8B-B14F-4D97-AF65-F5344CB8AC3E}">
        <p14:creationId xmlns:p14="http://schemas.microsoft.com/office/powerpoint/2010/main" val="4162692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555217870"/>
              </p:ext>
            </p:extLst>
          </p:nvPr>
        </p:nvGraphicFramePr>
        <p:xfrm>
          <a:off x="6559062" y="650630"/>
          <a:ext cx="3118457" cy="4776960"/>
        </p:xfrm>
        <a:graphic>
          <a:graphicData uri="http://schemas.openxmlformats.org/drawingml/2006/table">
            <a:tbl>
              <a:tblPr firstRow="1" firstCol="1" bandRow="1">
                <a:tableStyleId>{5C22544A-7EE6-4342-B048-85BDC9FD1C3A}</a:tableStyleId>
              </a:tblPr>
              <a:tblGrid>
                <a:gridCol w="1511979">
                  <a:extLst>
                    <a:ext uri="{9D8B030D-6E8A-4147-A177-3AD203B41FA5}">
                      <a16:colId xmlns:a16="http://schemas.microsoft.com/office/drawing/2014/main" val="352872835"/>
                    </a:ext>
                  </a:extLst>
                </a:gridCol>
                <a:gridCol w="1606478">
                  <a:extLst>
                    <a:ext uri="{9D8B030D-6E8A-4147-A177-3AD203B41FA5}">
                      <a16:colId xmlns:a16="http://schemas.microsoft.com/office/drawing/2014/main" val="3988574596"/>
                    </a:ext>
                  </a:extLst>
                </a:gridCol>
              </a:tblGrid>
              <a:tr h="663527">
                <a:tc gridSpan="2">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Ali </a:t>
                      </a:r>
                      <a:r>
                        <a:rPr lang="sl-SI" sz="2000" dirty="0" smtClean="0">
                          <a:effectLst/>
                          <a:latin typeface="Times New Roman" panose="02020603050405020304" pitchFamily="18" charset="0"/>
                          <a:cs typeface="Times New Roman" panose="02020603050405020304" pitchFamily="18" charset="0"/>
                        </a:rPr>
                        <a:t>uvedbo UTD</a:t>
                      </a:r>
                      <a:endParaRPr lang="sl-SI" sz="2000" baseline="0" dirty="0" smtClean="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sl-SI" sz="2000" dirty="0" smtClean="0">
                          <a:effectLst/>
                          <a:latin typeface="Times New Roman" panose="02020603050405020304" pitchFamily="18" charset="0"/>
                          <a:cs typeface="Times New Roman" panose="02020603050405020304" pitchFamily="18" charset="0"/>
                        </a:rPr>
                        <a:t>podpirate </a:t>
                      </a:r>
                      <a:r>
                        <a:rPr lang="sl-SI" sz="2000" dirty="0">
                          <a:effectLst/>
                          <a:latin typeface="Times New Roman" panose="02020603050405020304" pitchFamily="18" charset="0"/>
                          <a:cs typeface="Times New Roman" panose="02020603050405020304" pitchFamily="18" charset="0"/>
                        </a:rPr>
                        <a:t>ali ne</a:t>
                      </a:r>
                      <a:r>
                        <a:rPr lang="sl-SI" sz="2000" dirty="0" smtClean="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extLst>
                  <a:ext uri="{0D108BD9-81ED-4DB2-BD59-A6C34878D82A}">
                    <a16:rowId xmlns:a16="http://schemas.microsoft.com/office/drawing/2014/main" val="1967748442"/>
                  </a:ext>
                </a:extLst>
              </a:tr>
              <a:tr h="552939">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cs typeface="Times New Roman" panose="02020603050405020304" pitchFamily="18" charset="0"/>
                        </a:rPr>
                        <a:t>slovenska </a:t>
                      </a:r>
                      <a:r>
                        <a:rPr lang="sl-SI" sz="2000" b="1" dirty="0" smtClean="0">
                          <a:effectLst/>
                          <a:latin typeface="Times New Roman" panose="02020603050405020304" pitchFamily="18" charset="0"/>
                          <a:cs typeface="Times New Roman" panose="02020603050405020304" pitchFamily="18" charset="0"/>
                        </a:rPr>
                        <a:t>javnost</a:t>
                      </a:r>
                      <a:r>
                        <a:rPr lang="sl-SI" sz="2000" dirty="0" smtClean="0">
                          <a:effectLst/>
                          <a:latin typeface="Times New Roman" panose="02020603050405020304" pitchFamily="18" charset="0"/>
                          <a:cs typeface="Times New Roman" panose="02020603050405020304" pitchFamily="18" charset="0"/>
                        </a:rPr>
                        <a:t>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extLst>
                  <a:ext uri="{0D108BD9-81ED-4DB2-BD59-A6C34878D82A}">
                    <a16:rowId xmlns:a16="http://schemas.microsoft.com/office/drawing/2014/main" val="2352328471"/>
                  </a:ext>
                </a:extLst>
              </a:tr>
              <a:tr h="552939">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cs typeface="Times New Roman" panose="02020603050405020304" pitchFamily="18" charset="0"/>
                        </a:rPr>
                        <a:t>SJM 2013,</a:t>
                      </a:r>
                      <a:r>
                        <a:rPr lang="sl-SI" sz="2000" baseline="0" dirty="0" smtClean="0">
                          <a:effectLst/>
                          <a:latin typeface="Times New Roman" panose="02020603050405020304" pitchFamily="18" charset="0"/>
                          <a:cs typeface="Times New Roman" panose="02020603050405020304" pitchFamily="18" charset="0"/>
                        </a:rPr>
                        <a:t>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57829926"/>
                  </a:ext>
                </a:extLst>
              </a:tr>
              <a:tr h="552939">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36,1</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podpiram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389258237"/>
                  </a:ext>
                </a:extLst>
              </a:tr>
              <a:tr h="552939">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12,9</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neodločen</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145393136"/>
                  </a:ext>
                </a:extLst>
              </a:tr>
              <a:tr h="552939">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16,5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ne podpiram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076227738"/>
                  </a:ext>
                </a:extLst>
              </a:tr>
              <a:tr h="868874">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34,5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00000"/>
                        </a:lnSpc>
                        <a:spcAft>
                          <a:spcPts val="0"/>
                        </a:spcAft>
                      </a:pPr>
                      <a:r>
                        <a:rPr lang="sl-SI" sz="2000" b="1" dirty="0" smtClean="0">
                          <a:effectLst/>
                          <a:latin typeface="Times New Roman" panose="02020603050405020304" pitchFamily="18" charset="0"/>
                          <a:cs typeface="Times New Roman" panose="02020603050405020304" pitchFamily="18" charset="0"/>
                        </a:rPr>
                        <a:t>neinformiran</a:t>
                      </a:r>
                    </a:p>
                    <a:p>
                      <a:pPr>
                        <a:lnSpc>
                          <a:spcPct val="100000"/>
                        </a:lnSpc>
                        <a:spcAft>
                          <a:spcPts val="0"/>
                        </a:spcAft>
                      </a:pPr>
                      <a:r>
                        <a:rPr lang="sl-SI" sz="2000" b="1" dirty="0" smtClean="0">
                          <a:effectLst/>
                          <a:latin typeface="Times New Roman" panose="02020603050405020304" pitchFamily="18" charset="0"/>
                          <a:cs typeface="Times New Roman" panose="02020603050405020304" pitchFamily="18" charset="0"/>
                        </a:rPr>
                        <a:t>+ </a:t>
                      </a:r>
                      <a:r>
                        <a:rPr lang="sl-SI" sz="2000" b="1" dirty="0">
                          <a:effectLst/>
                          <a:latin typeface="Times New Roman" panose="02020603050405020304" pitchFamily="18" charset="0"/>
                          <a:cs typeface="Times New Roman" panose="02020603050405020304" pitchFamily="18" charset="0"/>
                        </a:rPr>
                        <a:t>ne vem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825531428"/>
                  </a:ext>
                </a:extLst>
              </a:tr>
              <a:tr h="442351">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1000"/>
                        </a:spcAft>
                      </a:pPr>
                      <a:r>
                        <a:rPr lang="sl-SI" sz="1400" dirty="0">
                          <a:effectLst/>
                          <a:latin typeface="Times New Roman" panose="02020603050405020304" pitchFamily="18" charset="0"/>
                          <a:cs typeface="Times New Roman" panose="02020603050405020304" pitchFamily="18" charset="0"/>
                        </a:rPr>
                        <a:t> </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865304685"/>
                  </a:ext>
                </a:extLst>
              </a:tr>
            </a:tbl>
          </a:graphicData>
        </a:graphic>
      </p:graphicFrame>
      <p:sp>
        <p:nvSpPr>
          <p:cNvPr id="3" name="PoljeZBesedilom 2"/>
          <p:cNvSpPr txBox="1"/>
          <p:nvPr/>
        </p:nvSpPr>
        <p:spPr>
          <a:xfrm>
            <a:off x="1002323" y="5640266"/>
            <a:ext cx="10832123" cy="615553"/>
          </a:xfrm>
          <a:prstGeom prst="rect">
            <a:avLst/>
          </a:prstGeom>
          <a:noFill/>
        </p:spPr>
        <p:txBody>
          <a:bodyPr wrap="square" rtlCol="0">
            <a:spAutoFit/>
          </a:bodyPr>
          <a:lstStyle/>
          <a:p>
            <a:endParaRPr lang="sl-SI" sz="1000" dirty="0"/>
          </a:p>
          <a:p>
            <a:r>
              <a:rPr lang="sl-SI" sz="1400" dirty="0"/>
              <a:t>**</a:t>
            </a:r>
            <a:r>
              <a:rPr lang="sl-SI" sz="1000" dirty="0"/>
              <a:t> Celotno vprašanje se je glasilo: »</a:t>
            </a:r>
            <a:r>
              <a:rPr lang="sl-SI" sz="1000" i="1" dirty="0"/>
              <a:t>V zadnjem času je vse več pobud za uveljavitev </a:t>
            </a:r>
            <a:r>
              <a:rPr lang="sl-SI" sz="1000" i="1" dirty="0" err="1"/>
              <a:t>t.i</a:t>
            </a:r>
            <a:r>
              <a:rPr lang="sl-SI" sz="1000" i="1" dirty="0"/>
              <a:t>. univerzalnega temeljnega dohodka. Država naj bi tako vsem zagotavlja temeljni nivo dohodka, ne glede na premoženje ali zaposlenost, in tako preprečila širjenje revščine ter zagotovila avtonomijo posameznika. Ali uvedbo Univerzalnega temeljnega dohodka podpirate ali ne?« </a:t>
            </a:r>
            <a:r>
              <a:rPr lang="sl-SI" sz="1000" dirty="0"/>
              <a:t>(SJM 13: 76</a:t>
            </a:r>
            <a:r>
              <a:rPr lang="sl-SI" sz="1000" dirty="0" smtClean="0"/>
              <a:t>).</a:t>
            </a:r>
            <a:endParaRPr lang="sl-SI" sz="1000" dirty="0"/>
          </a:p>
        </p:txBody>
      </p:sp>
    </p:spTree>
    <p:extLst>
      <p:ext uri="{BB962C8B-B14F-4D97-AF65-F5344CB8AC3E}">
        <p14:creationId xmlns:p14="http://schemas.microsoft.com/office/powerpoint/2010/main" val="9290738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998553576"/>
              </p:ext>
            </p:extLst>
          </p:nvPr>
        </p:nvGraphicFramePr>
        <p:xfrm>
          <a:off x="633047" y="641838"/>
          <a:ext cx="9081761" cy="4776960"/>
        </p:xfrm>
        <a:graphic>
          <a:graphicData uri="http://schemas.openxmlformats.org/drawingml/2006/table">
            <a:tbl>
              <a:tblPr firstRow="1" firstCol="1" bandRow="1">
                <a:tableStyleId>{5C22544A-7EE6-4342-B048-85BDC9FD1C3A}</a:tableStyleId>
              </a:tblPr>
              <a:tblGrid>
                <a:gridCol w="1805361">
                  <a:extLst>
                    <a:ext uri="{9D8B030D-6E8A-4147-A177-3AD203B41FA5}">
                      <a16:colId xmlns:a16="http://schemas.microsoft.com/office/drawing/2014/main" val="787917251"/>
                    </a:ext>
                  </a:extLst>
                </a:gridCol>
                <a:gridCol w="566993">
                  <a:extLst>
                    <a:ext uri="{9D8B030D-6E8A-4147-A177-3AD203B41FA5}">
                      <a16:colId xmlns:a16="http://schemas.microsoft.com/office/drawing/2014/main" val="2548991256"/>
                    </a:ext>
                  </a:extLst>
                </a:gridCol>
                <a:gridCol w="850488">
                  <a:extLst>
                    <a:ext uri="{9D8B030D-6E8A-4147-A177-3AD203B41FA5}">
                      <a16:colId xmlns:a16="http://schemas.microsoft.com/office/drawing/2014/main" val="2108584830"/>
                    </a:ext>
                  </a:extLst>
                </a:gridCol>
                <a:gridCol w="566993">
                  <a:extLst>
                    <a:ext uri="{9D8B030D-6E8A-4147-A177-3AD203B41FA5}">
                      <a16:colId xmlns:a16="http://schemas.microsoft.com/office/drawing/2014/main" val="1995406285"/>
                    </a:ext>
                  </a:extLst>
                </a:gridCol>
                <a:gridCol w="850488">
                  <a:extLst>
                    <a:ext uri="{9D8B030D-6E8A-4147-A177-3AD203B41FA5}">
                      <a16:colId xmlns:a16="http://schemas.microsoft.com/office/drawing/2014/main" val="3146319893"/>
                    </a:ext>
                  </a:extLst>
                </a:gridCol>
                <a:gridCol w="472493">
                  <a:extLst>
                    <a:ext uri="{9D8B030D-6E8A-4147-A177-3AD203B41FA5}">
                      <a16:colId xmlns:a16="http://schemas.microsoft.com/office/drawing/2014/main" val="334632964"/>
                    </a:ext>
                  </a:extLst>
                </a:gridCol>
                <a:gridCol w="850488">
                  <a:extLst>
                    <a:ext uri="{9D8B030D-6E8A-4147-A177-3AD203B41FA5}">
                      <a16:colId xmlns:a16="http://schemas.microsoft.com/office/drawing/2014/main" val="1645425544"/>
                    </a:ext>
                  </a:extLst>
                </a:gridCol>
                <a:gridCol w="1511979">
                  <a:extLst>
                    <a:ext uri="{9D8B030D-6E8A-4147-A177-3AD203B41FA5}">
                      <a16:colId xmlns:a16="http://schemas.microsoft.com/office/drawing/2014/main" val="352872835"/>
                    </a:ext>
                  </a:extLst>
                </a:gridCol>
                <a:gridCol w="1606478">
                  <a:extLst>
                    <a:ext uri="{9D8B030D-6E8A-4147-A177-3AD203B41FA5}">
                      <a16:colId xmlns:a16="http://schemas.microsoft.com/office/drawing/2014/main" val="3988574596"/>
                    </a:ext>
                  </a:extLst>
                </a:gridCol>
              </a:tblGrid>
              <a:tr h="663527">
                <a:tc rowSpan="3">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ODNOS DO UTD</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6">
                  <a:txBody>
                    <a:bodyPr/>
                    <a:lstStyle/>
                    <a:p>
                      <a:pPr algn="ctr">
                        <a:lnSpc>
                          <a:spcPct val="115000"/>
                        </a:lnSpc>
                        <a:spcAft>
                          <a:spcPts val="0"/>
                        </a:spcAft>
                      </a:pPr>
                      <a:r>
                        <a:rPr lang="sl-SI" sz="2000" dirty="0" smtClean="0">
                          <a:effectLst/>
                          <a:latin typeface="Times New Roman" panose="02020603050405020304" pitchFamily="18" charset="0"/>
                          <a:cs typeface="Times New Roman" panose="02020603050405020304" pitchFamily="18" charset="0"/>
                        </a:rPr>
                        <a:t>INTERVJUJI*</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tc hMerge="1">
                  <a:txBody>
                    <a:bodyPr/>
                    <a:lstStyle/>
                    <a:p>
                      <a:endParaRPr lang="sl-SI"/>
                    </a:p>
                  </a:txBody>
                  <a:tcPr/>
                </a:tc>
                <a:tc hMerge="1">
                  <a:txBody>
                    <a:bodyPr/>
                    <a:lstStyle/>
                    <a:p>
                      <a:endParaRPr lang="sl-SI"/>
                    </a:p>
                  </a:txBody>
                  <a:tcPr/>
                </a:tc>
                <a:tc hMerge="1">
                  <a:txBody>
                    <a:bodyPr/>
                    <a:lstStyle/>
                    <a:p>
                      <a:endParaRPr lang="sl-SI"/>
                    </a:p>
                  </a:txBody>
                  <a:tcPr/>
                </a:tc>
                <a:tc hMerge="1">
                  <a:txBody>
                    <a:bodyPr/>
                    <a:lstStyle/>
                    <a:p>
                      <a:endParaRPr lang="sl-SI"/>
                    </a:p>
                  </a:txBody>
                  <a:tcPr/>
                </a:tc>
                <a:tc gridSpan="2">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Ali </a:t>
                      </a:r>
                      <a:r>
                        <a:rPr lang="sl-SI" sz="2000" dirty="0" smtClean="0">
                          <a:effectLst/>
                          <a:latin typeface="Times New Roman" panose="02020603050405020304" pitchFamily="18" charset="0"/>
                          <a:cs typeface="Times New Roman" panose="02020603050405020304" pitchFamily="18" charset="0"/>
                        </a:rPr>
                        <a:t>uvedbo UTD</a:t>
                      </a:r>
                      <a:endParaRPr lang="sl-SI" sz="2000" baseline="0" dirty="0" smtClean="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sl-SI" sz="2000" dirty="0" smtClean="0">
                          <a:effectLst/>
                          <a:latin typeface="Times New Roman" panose="02020603050405020304" pitchFamily="18" charset="0"/>
                          <a:cs typeface="Times New Roman" panose="02020603050405020304" pitchFamily="18" charset="0"/>
                        </a:rPr>
                        <a:t>podpirate </a:t>
                      </a:r>
                      <a:r>
                        <a:rPr lang="sl-SI" sz="2000" dirty="0">
                          <a:effectLst/>
                          <a:latin typeface="Times New Roman" panose="02020603050405020304" pitchFamily="18" charset="0"/>
                          <a:cs typeface="Times New Roman" panose="02020603050405020304" pitchFamily="18" charset="0"/>
                        </a:rPr>
                        <a:t>ali ne</a:t>
                      </a:r>
                      <a:r>
                        <a:rPr lang="sl-SI" sz="2000" dirty="0" smtClean="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extLst>
                  <a:ext uri="{0D108BD9-81ED-4DB2-BD59-A6C34878D82A}">
                    <a16:rowId xmlns:a16="http://schemas.microsoft.com/office/drawing/2014/main" val="1967748442"/>
                  </a:ext>
                </a:extLst>
              </a:tr>
              <a:tr h="552939">
                <a:tc vMerge="1">
                  <a:txBody>
                    <a:bodyPr/>
                    <a:lstStyle/>
                    <a:p>
                      <a:endParaRPr lang="sl-SI"/>
                    </a:p>
                  </a:txBody>
                  <a:tcPr/>
                </a:tc>
                <a:tc gridSpan="2">
                  <a:txBody>
                    <a:bodyPr/>
                    <a:lstStyle/>
                    <a:p>
                      <a:pPr algn="ctr">
                        <a:lnSpc>
                          <a:spcPct val="115000"/>
                        </a:lnSpc>
                        <a:spcAft>
                          <a:spcPts val="0"/>
                        </a:spcAft>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vsi</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algn="ctr">
                        <a:lnSpc>
                          <a:spcPct val="115000"/>
                        </a:lnSpc>
                        <a:spcAft>
                          <a:spcPts val="0"/>
                        </a:spcAft>
                      </a:pPr>
                      <a:r>
                        <a:rPr lang="sl-SI" sz="2000" b="1" dirty="0" smtClean="0">
                          <a:effectLst/>
                          <a:latin typeface="Times New Roman" panose="02020603050405020304" pitchFamily="18" charset="0"/>
                          <a:ea typeface="Calibri" panose="020F0502020204030204" pitchFamily="34" charset="0"/>
                          <a:cs typeface="Times New Roman" panose="02020603050405020304" pitchFamily="18" charset="0"/>
                        </a:rPr>
                        <a:t>akademiki</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algn="ctr">
                        <a:lnSpc>
                          <a:spcPct val="115000"/>
                        </a:lnSpc>
                        <a:spcAft>
                          <a:spcPts val="0"/>
                        </a:spcAft>
                      </a:pPr>
                      <a:r>
                        <a:rPr lang="sl-SI" sz="2000" b="1" dirty="0" smtClean="0">
                          <a:effectLst/>
                          <a:latin typeface="Times New Roman" panose="02020603050405020304" pitchFamily="18" charset="0"/>
                          <a:ea typeface="Calibri" panose="020F0502020204030204" pitchFamily="34" charset="0"/>
                          <a:cs typeface="Times New Roman" panose="02020603050405020304" pitchFamily="18" charset="0"/>
                        </a:rPr>
                        <a:t>politiki</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cs typeface="Times New Roman" panose="02020603050405020304" pitchFamily="18" charset="0"/>
                        </a:rPr>
                        <a:t>slovenska </a:t>
                      </a:r>
                      <a:r>
                        <a:rPr lang="sl-SI" sz="2000" b="1" dirty="0" smtClean="0">
                          <a:effectLst/>
                          <a:latin typeface="Times New Roman" panose="02020603050405020304" pitchFamily="18" charset="0"/>
                          <a:cs typeface="Times New Roman" panose="02020603050405020304" pitchFamily="18" charset="0"/>
                        </a:rPr>
                        <a:t>javnost</a:t>
                      </a:r>
                      <a:r>
                        <a:rPr lang="sl-SI" sz="2000" dirty="0" smtClean="0">
                          <a:effectLst/>
                          <a:latin typeface="Times New Roman" panose="02020603050405020304" pitchFamily="18" charset="0"/>
                          <a:cs typeface="Times New Roman" panose="02020603050405020304" pitchFamily="18" charset="0"/>
                        </a:rPr>
                        <a:t>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extLst>
                  <a:ext uri="{0D108BD9-81ED-4DB2-BD59-A6C34878D82A}">
                    <a16:rowId xmlns:a16="http://schemas.microsoft.com/office/drawing/2014/main" val="2352328471"/>
                  </a:ext>
                </a:extLst>
              </a:tr>
              <a:tr h="552939">
                <a:tc vMerge="1">
                  <a:txBody>
                    <a:bodyPr/>
                    <a:lstStyle/>
                    <a:p>
                      <a:endParaRPr lang="sl-SI"/>
                    </a:p>
                  </a:txBody>
                  <a:tcP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n</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n</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n</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cs typeface="Times New Roman" panose="02020603050405020304" pitchFamily="18" charset="0"/>
                        </a:rPr>
                        <a:t>SJM 2013,</a:t>
                      </a:r>
                      <a:r>
                        <a:rPr lang="sl-SI" sz="2000" baseline="0" dirty="0" smtClean="0">
                          <a:effectLst/>
                          <a:latin typeface="Times New Roman" panose="02020603050405020304" pitchFamily="18" charset="0"/>
                          <a:cs typeface="Times New Roman" panose="02020603050405020304" pitchFamily="18" charset="0"/>
                        </a:rPr>
                        <a:t>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57829926"/>
                  </a:ext>
                </a:extLst>
              </a:tr>
              <a:tr h="552939">
                <a:tc>
                  <a:txBody>
                    <a:bodyPr/>
                    <a:lstStyle/>
                    <a:p>
                      <a:pPr>
                        <a:lnSpc>
                          <a:spcPct val="115000"/>
                        </a:lnSpc>
                        <a:spcAft>
                          <a:spcPts val="0"/>
                        </a:spcAft>
                      </a:pPr>
                      <a:r>
                        <a:rPr lang="sl-SI" sz="2000">
                          <a:effectLst/>
                          <a:latin typeface="Times New Roman" panose="02020603050405020304" pitchFamily="18" charset="0"/>
                          <a:cs typeface="Times New Roman" panose="02020603050405020304" pitchFamily="18" charset="0"/>
                        </a:rPr>
                        <a:t>podpira</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15,6</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4</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19,0</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4</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17,4</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36,1</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podpiram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389258237"/>
                  </a:ext>
                </a:extLst>
              </a:tr>
              <a:tr h="552939">
                <a:tc>
                  <a:txBody>
                    <a:bodyPr/>
                    <a:lstStyle/>
                    <a:p>
                      <a:pPr>
                        <a:lnSpc>
                          <a:spcPct val="115000"/>
                        </a:lnSpc>
                        <a:spcAft>
                          <a:spcPts val="0"/>
                        </a:spcAft>
                      </a:pPr>
                      <a:r>
                        <a:rPr lang="sl-SI" sz="2000" dirty="0">
                          <a:effectLst/>
                          <a:latin typeface="Times New Roman" panose="02020603050405020304" pitchFamily="18" charset="0"/>
                          <a:cs typeface="Times New Roman" panose="02020603050405020304" pitchFamily="18" charset="0"/>
                        </a:rPr>
                        <a:t>pogojno</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2</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3,1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4,8</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0</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12,9</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neodločen</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145393136"/>
                  </a:ext>
                </a:extLst>
              </a:tr>
              <a:tr h="552939">
                <a:tc>
                  <a:txBody>
                    <a:bodyPr/>
                    <a:lstStyle/>
                    <a:p>
                      <a:pPr>
                        <a:lnSpc>
                          <a:spcPct val="115000"/>
                        </a:lnSpc>
                        <a:spcAft>
                          <a:spcPts val="0"/>
                        </a:spcAft>
                      </a:pPr>
                      <a:r>
                        <a:rPr lang="sl-SI" sz="2000">
                          <a:effectLst/>
                          <a:latin typeface="Times New Roman" panose="02020603050405020304" pitchFamily="18" charset="0"/>
                          <a:cs typeface="Times New Roman" panose="02020603050405020304" pitchFamily="18" charset="0"/>
                        </a:rPr>
                        <a:t>ne podpira</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2</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3,1</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4,3</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16,5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ne podpiram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076227738"/>
                  </a:ext>
                </a:extLst>
              </a:tr>
              <a:tr h="868874">
                <a:tc>
                  <a:txBody>
                    <a:bodyPr/>
                    <a:lstStyle/>
                    <a:p>
                      <a:pPr>
                        <a:lnSpc>
                          <a:spcPct val="115000"/>
                        </a:lnSpc>
                        <a:spcAft>
                          <a:spcPts val="0"/>
                        </a:spcAft>
                      </a:pPr>
                      <a:r>
                        <a:rPr lang="sl-SI" sz="2000" dirty="0">
                          <a:effectLst/>
                          <a:latin typeface="Times New Roman" panose="02020603050405020304" pitchFamily="18" charset="0"/>
                          <a:cs typeface="Times New Roman" panose="02020603050405020304" pitchFamily="18" charset="0"/>
                        </a:rPr>
                        <a:t>ne omenja</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50</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78,1</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16</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76,2</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18</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78,3</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34,5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00000"/>
                        </a:lnSpc>
                        <a:spcAft>
                          <a:spcPts val="0"/>
                        </a:spcAft>
                      </a:pPr>
                      <a:r>
                        <a:rPr lang="sl-SI" sz="2000" b="1" dirty="0" smtClean="0">
                          <a:effectLst/>
                          <a:latin typeface="Times New Roman" panose="02020603050405020304" pitchFamily="18" charset="0"/>
                          <a:cs typeface="Times New Roman" panose="02020603050405020304" pitchFamily="18" charset="0"/>
                        </a:rPr>
                        <a:t>neinformiran</a:t>
                      </a:r>
                    </a:p>
                    <a:p>
                      <a:pPr>
                        <a:lnSpc>
                          <a:spcPct val="100000"/>
                        </a:lnSpc>
                        <a:spcAft>
                          <a:spcPts val="0"/>
                        </a:spcAft>
                      </a:pPr>
                      <a:r>
                        <a:rPr lang="sl-SI" sz="2000" b="1" dirty="0" smtClean="0">
                          <a:effectLst/>
                          <a:latin typeface="Times New Roman" panose="02020603050405020304" pitchFamily="18" charset="0"/>
                          <a:cs typeface="Times New Roman" panose="02020603050405020304" pitchFamily="18" charset="0"/>
                        </a:rPr>
                        <a:t>+ </a:t>
                      </a:r>
                      <a:r>
                        <a:rPr lang="sl-SI" sz="2000" b="1" dirty="0">
                          <a:effectLst/>
                          <a:latin typeface="Times New Roman" panose="02020603050405020304" pitchFamily="18" charset="0"/>
                          <a:cs typeface="Times New Roman" panose="02020603050405020304" pitchFamily="18" charset="0"/>
                        </a:rPr>
                        <a:t>ne vem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825531428"/>
                  </a:ext>
                </a:extLst>
              </a:tr>
              <a:tr h="442351">
                <a:tc>
                  <a:txBody>
                    <a:bodyPr/>
                    <a:lstStyle/>
                    <a:p>
                      <a:pPr algn="r">
                        <a:lnSpc>
                          <a:spcPct val="115000"/>
                        </a:lnSpc>
                        <a:spcAft>
                          <a:spcPts val="0"/>
                        </a:spcAft>
                      </a:pPr>
                      <a:r>
                        <a:rPr lang="sl-SI" sz="1400">
                          <a:effectLst/>
                          <a:latin typeface="Times New Roman" panose="02020603050405020304" pitchFamily="18" charset="0"/>
                          <a:cs typeface="Times New Roman" panose="02020603050405020304" pitchFamily="18" charset="0"/>
                        </a:rPr>
                        <a:t>Skupaj</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64</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21</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23</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100</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1000"/>
                        </a:spcAft>
                      </a:pPr>
                      <a:r>
                        <a:rPr lang="sl-SI" sz="1400" dirty="0">
                          <a:effectLst/>
                          <a:latin typeface="Times New Roman" panose="02020603050405020304" pitchFamily="18" charset="0"/>
                          <a:cs typeface="Times New Roman" panose="02020603050405020304" pitchFamily="18" charset="0"/>
                        </a:rPr>
                        <a:t> </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865304685"/>
                  </a:ext>
                </a:extLst>
              </a:tr>
            </a:tbl>
          </a:graphicData>
        </a:graphic>
      </p:graphicFrame>
      <p:sp>
        <p:nvSpPr>
          <p:cNvPr id="3" name="PoljeZBesedilom 2"/>
          <p:cNvSpPr txBox="1"/>
          <p:nvPr/>
        </p:nvSpPr>
        <p:spPr>
          <a:xfrm>
            <a:off x="1002323" y="5640266"/>
            <a:ext cx="10832123" cy="830997"/>
          </a:xfrm>
          <a:prstGeom prst="rect">
            <a:avLst/>
          </a:prstGeom>
          <a:noFill/>
        </p:spPr>
        <p:txBody>
          <a:bodyPr wrap="square" rtlCol="0">
            <a:spAutoFit/>
          </a:bodyPr>
          <a:lstStyle/>
          <a:p>
            <a:r>
              <a:rPr lang="sl-SI" sz="1400" dirty="0"/>
              <a:t>*</a:t>
            </a:r>
            <a:r>
              <a:rPr lang="sl-SI" sz="1000" dirty="0"/>
              <a:t> Gre za </a:t>
            </a:r>
            <a:r>
              <a:rPr lang="sl-SI" sz="1000" b="1" dirty="0"/>
              <a:t>56 intervjujev</a:t>
            </a:r>
            <a:r>
              <a:rPr lang="sl-SI" sz="1000" dirty="0"/>
              <a:t>, objavljenih v knjižni obliki (</a:t>
            </a:r>
            <a:r>
              <a:rPr lang="sl-SI" sz="1000" dirty="0" smtClean="0"/>
              <a:t>Poglajen, </a:t>
            </a:r>
            <a:r>
              <a:rPr lang="sl-SI" sz="1000" b="1" i="1" dirty="0" smtClean="0"/>
              <a:t>Skozi </a:t>
            </a:r>
            <a:r>
              <a:rPr lang="sl-SI" sz="1000" b="1" i="1" dirty="0"/>
              <a:t>oči </a:t>
            </a:r>
            <a:r>
              <a:rPr lang="sl-SI" sz="1000" b="1" i="1" dirty="0" err="1" smtClean="0"/>
              <a:t>prekariata</a:t>
            </a:r>
            <a:r>
              <a:rPr lang="sl-SI" sz="1000" i="1" dirty="0" smtClean="0"/>
              <a:t>,</a:t>
            </a:r>
            <a:r>
              <a:rPr lang="sl-SI" sz="1000" dirty="0" smtClean="0"/>
              <a:t> </a:t>
            </a:r>
            <a:r>
              <a:rPr lang="sl-SI" sz="1000" dirty="0"/>
              <a:t>2017) in na </a:t>
            </a:r>
            <a:r>
              <a:rPr lang="sl-SI" sz="1000" dirty="0" smtClean="0"/>
              <a:t>istoimenski spletni strani, </a:t>
            </a:r>
            <a:r>
              <a:rPr lang="sl-SI" sz="1000" dirty="0"/>
              <a:t>kjer je objavljenih </a:t>
            </a:r>
            <a:r>
              <a:rPr lang="sl-SI" sz="1000" b="1" dirty="0"/>
              <a:t>dodatnih</a:t>
            </a:r>
            <a:r>
              <a:rPr lang="sl-SI" sz="1000" dirty="0"/>
              <a:t> </a:t>
            </a:r>
            <a:r>
              <a:rPr lang="sl-SI" sz="1000" b="1" dirty="0"/>
              <a:t>osem</a:t>
            </a:r>
            <a:r>
              <a:rPr lang="sl-SI" sz="1000" dirty="0"/>
              <a:t> intervjujev, vključenih v analizo (do 13. 8. </a:t>
            </a:r>
            <a:r>
              <a:rPr lang="sl-SI" sz="1000" dirty="0" smtClean="0"/>
              <a:t>2017</a:t>
            </a:r>
            <a:r>
              <a:rPr lang="sl-SI" sz="1000" dirty="0"/>
              <a:t>).</a:t>
            </a:r>
          </a:p>
          <a:p>
            <a:endParaRPr lang="sl-SI" sz="1000" dirty="0"/>
          </a:p>
          <a:p>
            <a:r>
              <a:rPr lang="sl-SI" sz="1400" dirty="0"/>
              <a:t>**</a:t>
            </a:r>
            <a:r>
              <a:rPr lang="sl-SI" sz="1000" dirty="0"/>
              <a:t> Celotno vprašanje se je glasilo: »</a:t>
            </a:r>
            <a:r>
              <a:rPr lang="sl-SI" sz="1000" i="1" dirty="0"/>
              <a:t>V zadnjem času je vse več pobud za uveljavitev </a:t>
            </a:r>
            <a:r>
              <a:rPr lang="sl-SI" sz="1000" i="1" dirty="0" err="1"/>
              <a:t>t.i</a:t>
            </a:r>
            <a:r>
              <a:rPr lang="sl-SI" sz="1000" i="1" dirty="0"/>
              <a:t>. univerzalnega temeljnega dohodka. Država naj bi tako vsem zagotavlja temeljni nivo dohodka, ne glede na premoženje ali zaposlenost, in tako preprečila širjenje revščine ter zagotovila avtonomijo posameznika. Ali uvedbo Univerzalnega temeljnega dohodka podpirate ali ne?« </a:t>
            </a:r>
            <a:r>
              <a:rPr lang="sl-SI" sz="1000" dirty="0"/>
              <a:t>(SJM 13: 76</a:t>
            </a:r>
            <a:r>
              <a:rPr lang="sl-SI" sz="1000" dirty="0" smtClean="0"/>
              <a:t>).</a:t>
            </a:r>
            <a:endParaRPr lang="sl-SI" sz="1000" dirty="0"/>
          </a:p>
        </p:txBody>
      </p:sp>
    </p:spTree>
    <p:extLst>
      <p:ext uri="{BB962C8B-B14F-4D97-AF65-F5344CB8AC3E}">
        <p14:creationId xmlns:p14="http://schemas.microsoft.com/office/powerpoint/2010/main" val="2592000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val="2123207287"/>
              </p:ext>
            </p:extLst>
          </p:nvPr>
        </p:nvGraphicFramePr>
        <p:xfrm>
          <a:off x="685801" y="509953"/>
          <a:ext cx="10858500" cy="4932485"/>
        </p:xfrm>
        <a:graphic>
          <a:graphicData uri="http://schemas.openxmlformats.org/drawingml/2006/table">
            <a:tbl>
              <a:tblPr firstRow="1" firstCol="1" bandRow="1">
                <a:tableStyleId>{5C22544A-7EE6-4342-B048-85BDC9FD1C3A}</a:tableStyleId>
              </a:tblPr>
              <a:tblGrid>
                <a:gridCol w="1783697">
                  <a:extLst>
                    <a:ext uri="{9D8B030D-6E8A-4147-A177-3AD203B41FA5}">
                      <a16:colId xmlns:a16="http://schemas.microsoft.com/office/drawing/2014/main" val="787917251"/>
                    </a:ext>
                  </a:extLst>
                </a:gridCol>
                <a:gridCol w="560189">
                  <a:extLst>
                    <a:ext uri="{9D8B030D-6E8A-4147-A177-3AD203B41FA5}">
                      <a16:colId xmlns:a16="http://schemas.microsoft.com/office/drawing/2014/main" val="2548991256"/>
                    </a:ext>
                  </a:extLst>
                </a:gridCol>
                <a:gridCol w="840282">
                  <a:extLst>
                    <a:ext uri="{9D8B030D-6E8A-4147-A177-3AD203B41FA5}">
                      <a16:colId xmlns:a16="http://schemas.microsoft.com/office/drawing/2014/main" val="2108584830"/>
                    </a:ext>
                  </a:extLst>
                </a:gridCol>
                <a:gridCol w="560189">
                  <a:extLst>
                    <a:ext uri="{9D8B030D-6E8A-4147-A177-3AD203B41FA5}">
                      <a16:colId xmlns:a16="http://schemas.microsoft.com/office/drawing/2014/main" val="1995406285"/>
                    </a:ext>
                  </a:extLst>
                </a:gridCol>
                <a:gridCol w="840282">
                  <a:extLst>
                    <a:ext uri="{9D8B030D-6E8A-4147-A177-3AD203B41FA5}">
                      <a16:colId xmlns:a16="http://schemas.microsoft.com/office/drawing/2014/main" val="3146319893"/>
                    </a:ext>
                  </a:extLst>
                </a:gridCol>
                <a:gridCol w="466823">
                  <a:extLst>
                    <a:ext uri="{9D8B030D-6E8A-4147-A177-3AD203B41FA5}">
                      <a16:colId xmlns:a16="http://schemas.microsoft.com/office/drawing/2014/main" val="334632964"/>
                    </a:ext>
                  </a:extLst>
                </a:gridCol>
                <a:gridCol w="840282">
                  <a:extLst>
                    <a:ext uri="{9D8B030D-6E8A-4147-A177-3AD203B41FA5}">
                      <a16:colId xmlns:a16="http://schemas.microsoft.com/office/drawing/2014/main" val="1645425544"/>
                    </a:ext>
                  </a:extLst>
                </a:gridCol>
                <a:gridCol w="1493835">
                  <a:extLst>
                    <a:ext uri="{9D8B030D-6E8A-4147-A177-3AD203B41FA5}">
                      <a16:colId xmlns:a16="http://schemas.microsoft.com/office/drawing/2014/main" val="352872835"/>
                    </a:ext>
                  </a:extLst>
                </a:gridCol>
                <a:gridCol w="1587200">
                  <a:extLst>
                    <a:ext uri="{9D8B030D-6E8A-4147-A177-3AD203B41FA5}">
                      <a16:colId xmlns:a16="http://schemas.microsoft.com/office/drawing/2014/main" val="3988574596"/>
                    </a:ext>
                  </a:extLst>
                </a:gridCol>
                <a:gridCol w="1885721">
                  <a:extLst>
                    <a:ext uri="{9D8B030D-6E8A-4147-A177-3AD203B41FA5}">
                      <a16:colId xmlns:a16="http://schemas.microsoft.com/office/drawing/2014/main" val="1131032199"/>
                    </a:ext>
                  </a:extLst>
                </a:gridCol>
              </a:tblGrid>
              <a:tr h="657665">
                <a:tc rowSpan="3">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ODNOS DO UTD</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6">
                  <a:txBody>
                    <a:bodyPr/>
                    <a:lstStyle/>
                    <a:p>
                      <a:pPr algn="ctr">
                        <a:lnSpc>
                          <a:spcPct val="115000"/>
                        </a:lnSpc>
                        <a:spcAft>
                          <a:spcPts val="0"/>
                        </a:spcAft>
                      </a:pPr>
                      <a:r>
                        <a:rPr lang="sl-SI" sz="2000" dirty="0" smtClean="0">
                          <a:effectLst/>
                          <a:latin typeface="Times New Roman" panose="02020603050405020304" pitchFamily="18" charset="0"/>
                          <a:cs typeface="Times New Roman" panose="02020603050405020304" pitchFamily="18" charset="0"/>
                        </a:rPr>
                        <a:t>INTERVJUJI*</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tc hMerge="1">
                  <a:txBody>
                    <a:bodyPr/>
                    <a:lstStyle/>
                    <a:p>
                      <a:endParaRPr lang="sl-SI"/>
                    </a:p>
                  </a:txBody>
                  <a:tcPr/>
                </a:tc>
                <a:tc hMerge="1">
                  <a:txBody>
                    <a:bodyPr/>
                    <a:lstStyle/>
                    <a:p>
                      <a:endParaRPr lang="sl-SI"/>
                    </a:p>
                  </a:txBody>
                  <a:tcPr/>
                </a:tc>
                <a:tc hMerge="1">
                  <a:txBody>
                    <a:bodyPr/>
                    <a:lstStyle/>
                    <a:p>
                      <a:endParaRPr lang="sl-SI"/>
                    </a:p>
                  </a:txBody>
                  <a:tcPr/>
                </a:tc>
                <a:tc hMerge="1">
                  <a:txBody>
                    <a:bodyPr/>
                    <a:lstStyle/>
                    <a:p>
                      <a:endParaRPr lang="sl-SI"/>
                    </a:p>
                  </a:txBody>
                  <a:tcPr/>
                </a:tc>
                <a:tc gridSpan="3">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Ali uvedbo </a:t>
                      </a:r>
                      <a:r>
                        <a:rPr lang="sl-SI" sz="2000" dirty="0" smtClean="0">
                          <a:effectLst/>
                          <a:latin typeface="Times New Roman" panose="02020603050405020304" pitchFamily="18" charset="0"/>
                          <a:cs typeface="Times New Roman" panose="02020603050405020304" pitchFamily="18" charset="0"/>
                        </a:rPr>
                        <a:t>UTD podpirate </a:t>
                      </a:r>
                      <a:r>
                        <a:rPr lang="sl-SI" sz="2000" dirty="0">
                          <a:effectLst/>
                          <a:latin typeface="Times New Roman" panose="02020603050405020304" pitchFamily="18" charset="0"/>
                          <a:cs typeface="Times New Roman" panose="02020603050405020304" pitchFamily="18" charset="0"/>
                        </a:rPr>
                        <a:t>ali ne</a:t>
                      </a:r>
                      <a:r>
                        <a:rPr lang="sl-SI" sz="2000" dirty="0" smtClean="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tc hMerge="1">
                  <a:txBody>
                    <a:bodyPr/>
                    <a:lstStyle/>
                    <a:p>
                      <a:pPr algn="ctr">
                        <a:lnSpc>
                          <a:spcPct val="115000"/>
                        </a:lnSpc>
                        <a:spcAft>
                          <a:spcPts val="0"/>
                        </a:spcAft>
                      </a:pPr>
                      <a:endParaRPr lang="sl-SI"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967748442"/>
                  </a:ext>
                </a:extLst>
              </a:tr>
              <a:tr h="548054">
                <a:tc vMerge="1">
                  <a:txBody>
                    <a:bodyPr/>
                    <a:lstStyle/>
                    <a:p>
                      <a:endParaRPr lang="sl-SI"/>
                    </a:p>
                  </a:txBody>
                  <a:tcPr/>
                </a:tc>
                <a:tc gridSpan="2">
                  <a:txBody>
                    <a:bodyPr/>
                    <a:lstStyle/>
                    <a:p>
                      <a:pPr algn="ctr">
                        <a:lnSpc>
                          <a:spcPct val="115000"/>
                        </a:lnSpc>
                        <a:spcAft>
                          <a:spcPts val="0"/>
                        </a:spcAft>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vsi</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algn="ctr">
                        <a:lnSpc>
                          <a:spcPct val="115000"/>
                        </a:lnSpc>
                        <a:spcAft>
                          <a:spcPts val="0"/>
                        </a:spcAft>
                      </a:pPr>
                      <a:r>
                        <a:rPr lang="sl-SI" sz="2000" b="1" dirty="0" smtClean="0">
                          <a:effectLst/>
                          <a:latin typeface="Times New Roman" panose="02020603050405020304" pitchFamily="18" charset="0"/>
                          <a:ea typeface="Calibri" panose="020F0502020204030204" pitchFamily="34" charset="0"/>
                          <a:cs typeface="Times New Roman" panose="02020603050405020304" pitchFamily="18" charset="0"/>
                        </a:rPr>
                        <a:t>akademiki</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algn="ctr">
                        <a:lnSpc>
                          <a:spcPct val="115000"/>
                        </a:lnSpc>
                        <a:spcAft>
                          <a:spcPts val="0"/>
                        </a:spcAft>
                      </a:pPr>
                      <a:r>
                        <a:rPr lang="sl-SI" sz="2000" b="1" dirty="0" smtClean="0">
                          <a:effectLst/>
                          <a:latin typeface="Times New Roman" panose="02020603050405020304" pitchFamily="18" charset="0"/>
                          <a:ea typeface="Calibri" panose="020F0502020204030204" pitchFamily="34" charset="0"/>
                          <a:cs typeface="Times New Roman" panose="02020603050405020304" pitchFamily="18" charset="0"/>
                        </a:rPr>
                        <a:t>politiki</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cs typeface="Times New Roman" panose="02020603050405020304" pitchFamily="18" charset="0"/>
                        </a:rPr>
                        <a:t>slovenska </a:t>
                      </a:r>
                      <a:r>
                        <a:rPr lang="sl-SI" sz="2000" b="1" dirty="0" smtClean="0">
                          <a:effectLst/>
                          <a:latin typeface="Times New Roman" panose="02020603050405020304" pitchFamily="18" charset="0"/>
                          <a:cs typeface="Times New Roman" panose="02020603050405020304" pitchFamily="18" charset="0"/>
                        </a:rPr>
                        <a:t>javnost</a:t>
                      </a:r>
                      <a:r>
                        <a:rPr lang="sl-SI" sz="2000" dirty="0" smtClean="0">
                          <a:effectLst/>
                          <a:latin typeface="Times New Roman" panose="02020603050405020304" pitchFamily="18" charset="0"/>
                          <a:cs typeface="Times New Roman" panose="02020603050405020304" pitchFamily="18" charset="0"/>
                        </a:rPr>
                        <a:t>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endParaRPr lang="sl-SI"/>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b="1" dirty="0" smtClean="0">
                          <a:effectLst/>
                          <a:latin typeface="Times New Roman" panose="02020603050405020304" pitchFamily="18" charset="0"/>
                          <a:ea typeface="Calibri" panose="020F0502020204030204" pitchFamily="34" charset="0"/>
                          <a:cs typeface="Times New Roman" panose="02020603050405020304" pitchFamily="18" charset="0"/>
                        </a:rPr>
                        <a:t>študenti</a:t>
                      </a: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a:t>
                      </a:r>
                    </a:p>
                  </a:txBody>
                  <a:tcPr marL="51435" marR="51435" marT="0" marB="0" anchor="ctr"/>
                </a:tc>
                <a:extLst>
                  <a:ext uri="{0D108BD9-81ED-4DB2-BD59-A6C34878D82A}">
                    <a16:rowId xmlns:a16="http://schemas.microsoft.com/office/drawing/2014/main" val="2352328471"/>
                  </a:ext>
                </a:extLst>
              </a:tr>
              <a:tr h="548054">
                <a:tc vMerge="1">
                  <a:txBody>
                    <a:bodyPr/>
                    <a:lstStyle/>
                    <a:p>
                      <a:endParaRPr lang="sl-SI"/>
                    </a:p>
                  </a:txBody>
                  <a:tcP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n</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n</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n</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grid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cs typeface="Times New Roman" panose="02020603050405020304" pitchFamily="18" charset="0"/>
                        </a:rPr>
                        <a:t>SJM 2013,</a:t>
                      </a:r>
                      <a:r>
                        <a:rPr lang="sl-SI" sz="2000" baseline="0" dirty="0" smtClean="0">
                          <a:effectLst/>
                          <a:latin typeface="Times New Roman" panose="02020603050405020304" pitchFamily="18" charset="0"/>
                          <a:cs typeface="Times New Roman" panose="02020603050405020304" pitchFamily="18" charset="0"/>
                        </a:rPr>
                        <a:t>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hMerge="1">
                  <a:txBody>
                    <a:bodyPr/>
                    <a:lstStyle/>
                    <a:p>
                      <a:pPr algn="ctr">
                        <a:lnSpc>
                          <a:spcPct val="115000"/>
                        </a:lnSpc>
                        <a:spcAft>
                          <a:spcPts val="0"/>
                        </a:spcAft>
                      </a:pPr>
                      <a:endParaRPr lang="sl-SI"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FSD, 1. </a:t>
                      </a:r>
                      <a:r>
                        <a:rPr lang="sl-SI" sz="2000" smtClean="0">
                          <a:effectLst/>
                          <a:latin typeface="Times New Roman" panose="02020603050405020304" pitchFamily="18" charset="0"/>
                          <a:ea typeface="Calibri" panose="020F0502020204030204" pitchFamily="34" charset="0"/>
                          <a:cs typeface="Times New Roman" panose="02020603050405020304" pitchFamily="18" charset="0"/>
                        </a:rPr>
                        <a:t>letnik, %</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457829926"/>
                  </a:ext>
                </a:extLst>
              </a:tr>
              <a:tr h="548054">
                <a:tc>
                  <a:txBody>
                    <a:bodyPr/>
                    <a:lstStyle/>
                    <a:p>
                      <a:pPr>
                        <a:lnSpc>
                          <a:spcPct val="115000"/>
                        </a:lnSpc>
                        <a:spcAft>
                          <a:spcPts val="0"/>
                        </a:spcAft>
                      </a:pPr>
                      <a:r>
                        <a:rPr lang="sl-SI" sz="2000">
                          <a:effectLst/>
                          <a:latin typeface="Times New Roman" panose="02020603050405020304" pitchFamily="18" charset="0"/>
                          <a:cs typeface="Times New Roman" panose="02020603050405020304" pitchFamily="18" charset="0"/>
                        </a:rPr>
                        <a:t>podpira</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15,6</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4</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19,0</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4</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17,4</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a:solidFill>
                            <a:srgbClr val="C00000"/>
                          </a:solidFill>
                          <a:effectLst/>
                          <a:latin typeface="Times New Roman" panose="02020603050405020304" pitchFamily="18" charset="0"/>
                          <a:cs typeface="Times New Roman" panose="02020603050405020304" pitchFamily="18" charset="0"/>
                        </a:rPr>
                        <a:t>36,1</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podpiram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b="1" dirty="0" smtClea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23,6</a:t>
                      </a:r>
                      <a:endParaRPr lang="sl-SI"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389258237"/>
                  </a:ext>
                </a:extLst>
              </a:tr>
              <a:tr h="548054">
                <a:tc>
                  <a:txBody>
                    <a:bodyPr/>
                    <a:lstStyle/>
                    <a:p>
                      <a:pPr>
                        <a:lnSpc>
                          <a:spcPct val="115000"/>
                        </a:lnSpc>
                        <a:spcAft>
                          <a:spcPts val="0"/>
                        </a:spcAft>
                      </a:pPr>
                      <a:r>
                        <a:rPr lang="sl-SI" sz="2000" dirty="0">
                          <a:effectLst/>
                          <a:latin typeface="Times New Roman" panose="02020603050405020304" pitchFamily="18" charset="0"/>
                          <a:cs typeface="Times New Roman" panose="02020603050405020304" pitchFamily="18" charset="0"/>
                        </a:rPr>
                        <a:t>pogojno</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2</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3,1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4,8</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0</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12,9</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neodločen</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12,7</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145393136"/>
                  </a:ext>
                </a:extLst>
              </a:tr>
              <a:tr h="548054">
                <a:tc>
                  <a:txBody>
                    <a:bodyPr/>
                    <a:lstStyle/>
                    <a:p>
                      <a:pPr>
                        <a:lnSpc>
                          <a:spcPct val="115000"/>
                        </a:lnSpc>
                        <a:spcAft>
                          <a:spcPts val="0"/>
                        </a:spcAft>
                      </a:pPr>
                      <a:r>
                        <a:rPr lang="sl-SI" sz="2000">
                          <a:effectLst/>
                          <a:latin typeface="Times New Roman" panose="02020603050405020304" pitchFamily="18" charset="0"/>
                          <a:cs typeface="Times New Roman" panose="02020603050405020304" pitchFamily="18" charset="0"/>
                        </a:rPr>
                        <a:t>ne podpira</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2</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3,1</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4,3</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16,5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0"/>
                        </a:spcAft>
                      </a:pPr>
                      <a:r>
                        <a:rPr lang="sl-SI" sz="2000" b="1" dirty="0">
                          <a:effectLst/>
                          <a:latin typeface="Times New Roman" panose="02020603050405020304" pitchFamily="18" charset="0"/>
                          <a:cs typeface="Times New Roman" panose="02020603050405020304" pitchFamily="18" charset="0"/>
                        </a:rPr>
                        <a:t>ne podpiram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14,5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076227738"/>
                  </a:ext>
                </a:extLst>
              </a:tr>
              <a:tr h="1096107">
                <a:tc>
                  <a:txBody>
                    <a:bodyPr/>
                    <a:lstStyle/>
                    <a:p>
                      <a:pPr>
                        <a:lnSpc>
                          <a:spcPct val="115000"/>
                        </a:lnSpc>
                        <a:spcAft>
                          <a:spcPts val="0"/>
                        </a:spcAft>
                      </a:pPr>
                      <a:r>
                        <a:rPr lang="sl-SI" sz="2000">
                          <a:effectLst/>
                          <a:latin typeface="Times New Roman" panose="02020603050405020304" pitchFamily="18" charset="0"/>
                          <a:cs typeface="Times New Roman" panose="02020603050405020304" pitchFamily="18" charset="0"/>
                        </a:rPr>
                        <a:t>ne omenja</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50</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78,1</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16</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76,2</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a:effectLst/>
                          <a:latin typeface="Times New Roman" panose="02020603050405020304" pitchFamily="18" charset="0"/>
                          <a:cs typeface="Times New Roman" panose="02020603050405020304" pitchFamily="18" charset="0"/>
                        </a:rPr>
                        <a:t>18</a:t>
                      </a:r>
                      <a:endParaRPr lang="sl-SI"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78,3</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2000" dirty="0">
                          <a:effectLst/>
                          <a:latin typeface="Times New Roman" panose="02020603050405020304" pitchFamily="18" charset="0"/>
                          <a:cs typeface="Times New Roman" panose="02020603050405020304" pitchFamily="18" charset="0"/>
                        </a:rPr>
                        <a:t>34,5</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00000"/>
                        </a:lnSpc>
                        <a:spcAft>
                          <a:spcPts val="0"/>
                        </a:spcAft>
                      </a:pPr>
                      <a:r>
                        <a:rPr lang="sl-SI" sz="2000" b="1" dirty="0" smtClean="0">
                          <a:effectLst/>
                          <a:latin typeface="Times New Roman" panose="02020603050405020304" pitchFamily="18" charset="0"/>
                          <a:cs typeface="Times New Roman" panose="02020603050405020304" pitchFamily="18" charset="0"/>
                        </a:rPr>
                        <a:t>neinformiran</a:t>
                      </a:r>
                    </a:p>
                    <a:p>
                      <a:pPr>
                        <a:lnSpc>
                          <a:spcPct val="100000"/>
                        </a:lnSpc>
                        <a:spcAft>
                          <a:spcPts val="0"/>
                        </a:spcAft>
                      </a:pPr>
                      <a:r>
                        <a:rPr lang="sl-SI" sz="2000" b="1" dirty="0" smtClean="0">
                          <a:effectLst/>
                          <a:latin typeface="Times New Roman" panose="02020603050405020304" pitchFamily="18" charset="0"/>
                          <a:cs typeface="Times New Roman" panose="02020603050405020304" pitchFamily="18" charset="0"/>
                        </a:rPr>
                        <a:t>+ </a:t>
                      </a:r>
                      <a:r>
                        <a:rPr lang="sl-SI" sz="2000" b="1" dirty="0">
                          <a:effectLst/>
                          <a:latin typeface="Times New Roman" panose="02020603050405020304" pitchFamily="18" charset="0"/>
                          <a:cs typeface="Times New Roman" panose="02020603050405020304" pitchFamily="18" charset="0"/>
                        </a:rPr>
                        <a:t>ne vem</a:t>
                      </a:r>
                      <a:endParaRPr lang="sl-SI"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00000"/>
                        </a:lnSpc>
                        <a:spcAft>
                          <a:spcPts val="0"/>
                        </a:spcAft>
                      </a:pPr>
                      <a:r>
                        <a:rPr lang="sl-SI" sz="2000" dirty="0" smtClean="0">
                          <a:effectLst/>
                          <a:latin typeface="Times New Roman" panose="02020603050405020304" pitchFamily="18" charset="0"/>
                          <a:ea typeface="Calibri" panose="020F0502020204030204" pitchFamily="34" charset="0"/>
                          <a:cs typeface="Times New Roman" panose="02020603050405020304" pitchFamily="18" charset="0"/>
                        </a:rPr>
                        <a:t>49,2</a:t>
                      </a:r>
                      <a:endParaRPr lang="sl-SI"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825531428"/>
                  </a:ext>
                </a:extLst>
              </a:tr>
              <a:tr h="438443">
                <a:tc>
                  <a:txBody>
                    <a:bodyPr/>
                    <a:lstStyle/>
                    <a:p>
                      <a:pPr algn="r">
                        <a:lnSpc>
                          <a:spcPct val="115000"/>
                        </a:lnSpc>
                        <a:spcAft>
                          <a:spcPts val="0"/>
                        </a:spcAft>
                      </a:pPr>
                      <a:r>
                        <a:rPr lang="sl-SI" sz="1400">
                          <a:effectLst/>
                          <a:latin typeface="Times New Roman" panose="02020603050405020304" pitchFamily="18" charset="0"/>
                          <a:cs typeface="Times New Roman" panose="02020603050405020304" pitchFamily="18" charset="0"/>
                        </a:rPr>
                        <a:t>Skupaj</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64</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21</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23</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dirty="0">
                          <a:effectLst/>
                          <a:latin typeface="Times New Roman" panose="02020603050405020304" pitchFamily="18" charset="0"/>
                          <a:cs typeface="Times New Roman" panose="02020603050405020304" pitchFamily="18" charset="0"/>
                        </a:rPr>
                        <a:t>100</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Aft>
                          <a:spcPts val="0"/>
                        </a:spcAft>
                      </a:pPr>
                      <a:r>
                        <a:rPr lang="sl-SI" sz="1400">
                          <a:effectLst/>
                          <a:latin typeface="Times New Roman" panose="02020603050405020304" pitchFamily="18" charset="0"/>
                          <a:cs typeface="Times New Roman" panose="02020603050405020304" pitchFamily="18" charset="0"/>
                        </a:rPr>
                        <a:t>100</a:t>
                      </a:r>
                      <a:endParaRPr lang="sl-SI"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nchor="ctr"/>
                </a:tc>
                <a:tc>
                  <a:txBody>
                    <a:bodyPr/>
                    <a:lstStyle/>
                    <a:p>
                      <a:pPr>
                        <a:lnSpc>
                          <a:spcPct val="115000"/>
                        </a:lnSpc>
                        <a:spcAft>
                          <a:spcPts val="1000"/>
                        </a:spcAft>
                      </a:pPr>
                      <a:r>
                        <a:rPr lang="sl-SI" sz="1400" dirty="0">
                          <a:effectLst/>
                          <a:latin typeface="Times New Roman" panose="02020603050405020304" pitchFamily="18" charset="0"/>
                          <a:cs typeface="Times New Roman" panose="02020603050405020304" pitchFamily="18" charset="0"/>
                        </a:rPr>
                        <a:t> </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Aft>
                          <a:spcPts val="1000"/>
                        </a:spcAft>
                      </a:pPr>
                      <a:r>
                        <a:rPr lang="sl-SI" sz="1400" dirty="0" smtClean="0">
                          <a:effectLst/>
                          <a:latin typeface="Times New Roman" panose="02020603050405020304" pitchFamily="18" charset="0"/>
                          <a:ea typeface="Calibri" panose="020F0502020204030204" pitchFamily="34" charset="0"/>
                          <a:cs typeface="Times New Roman" panose="02020603050405020304" pitchFamily="18" charset="0"/>
                        </a:rPr>
                        <a:t>N = 55</a:t>
                      </a:r>
                      <a:endParaRPr lang="sl-SI"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865304685"/>
                  </a:ext>
                </a:extLst>
              </a:tr>
            </a:tbl>
          </a:graphicData>
        </a:graphic>
      </p:graphicFrame>
      <p:sp>
        <p:nvSpPr>
          <p:cNvPr id="3" name="PoljeZBesedilom 2"/>
          <p:cNvSpPr txBox="1"/>
          <p:nvPr/>
        </p:nvSpPr>
        <p:spPr>
          <a:xfrm>
            <a:off x="940777" y="5754566"/>
            <a:ext cx="10832123" cy="892552"/>
          </a:xfrm>
          <a:prstGeom prst="rect">
            <a:avLst/>
          </a:prstGeom>
          <a:noFill/>
        </p:spPr>
        <p:txBody>
          <a:bodyPr wrap="square" rtlCol="0">
            <a:spAutoFit/>
          </a:bodyPr>
          <a:lstStyle/>
          <a:p>
            <a:r>
              <a:rPr lang="sl-SI" sz="1400" dirty="0"/>
              <a:t>*</a:t>
            </a:r>
            <a:r>
              <a:rPr lang="sl-SI" sz="1000" dirty="0"/>
              <a:t> Gre za </a:t>
            </a:r>
            <a:r>
              <a:rPr lang="sl-SI" sz="1000" b="1" dirty="0"/>
              <a:t>56 intervjujev</a:t>
            </a:r>
            <a:r>
              <a:rPr lang="sl-SI" sz="1000" dirty="0"/>
              <a:t>, objavljenih v knjižni obliki (Poglajen, </a:t>
            </a:r>
            <a:r>
              <a:rPr lang="sl-SI" sz="1000" b="1" i="1" dirty="0"/>
              <a:t>Skozi oči </a:t>
            </a:r>
            <a:r>
              <a:rPr lang="sl-SI" sz="1000" b="1" i="1" dirty="0" err="1"/>
              <a:t>prekariata</a:t>
            </a:r>
            <a:r>
              <a:rPr lang="sl-SI" sz="1000" i="1" dirty="0"/>
              <a:t>,</a:t>
            </a:r>
            <a:r>
              <a:rPr lang="sl-SI" sz="1000" dirty="0"/>
              <a:t> 2017) in na istoimenski spletni strani, kjer je objavljenih </a:t>
            </a:r>
            <a:r>
              <a:rPr lang="sl-SI" sz="1000" b="1" dirty="0"/>
              <a:t>dodatnih</a:t>
            </a:r>
            <a:r>
              <a:rPr lang="sl-SI" sz="1000" dirty="0"/>
              <a:t> </a:t>
            </a:r>
            <a:r>
              <a:rPr lang="sl-SI" sz="1000" b="1" dirty="0"/>
              <a:t>osem</a:t>
            </a:r>
            <a:r>
              <a:rPr lang="sl-SI" sz="1000" dirty="0"/>
              <a:t> intervjujev, vključenih v analizo </a:t>
            </a:r>
            <a:r>
              <a:rPr lang="sl-SI" sz="1000" dirty="0" smtClean="0"/>
              <a:t>(</a:t>
            </a:r>
            <a:r>
              <a:rPr lang="sl-SI" sz="1000" dirty="0"/>
              <a:t>do 13. 8. </a:t>
            </a:r>
            <a:r>
              <a:rPr lang="sl-SI" sz="1000" dirty="0" smtClean="0"/>
              <a:t>2017</a:t>
            </a:r>
            <a:r>
              <a:rPr lang="sl-SI" sz="1000" dirty="0"/>
              <a:t>).</a:t>
            </a:r>
          </a:p>
          <a:p>
            <a:r>
              <a:rPr lang="sl-SI" sz="1400" dirty="0" smtClean="0"/>
              <a:t>**</a:t>
            </a:r>
            <a:r>
              <a:rPr lang="sl-SI" sz="1000" dirty="0" smtClean="0"/>
              <a:t> </a:t>
            </a:r>
            <a:r>
              <a:rPr lang="sl-SI" sz="1000" dirty="0"/>
              <a:t>Celotno vprašanje se je glasilo: »</a:t>
            </a:r>
            <a:r>
              <a:rPr lang="sl-SI" sz="1000" i="1" dirty="0"/>
              <a:t>V zadnjem času je vse več pobud za uveljavitev </a:t>
            </a:r>
            <a:r>
              <a:rPr lang="sl-SI" sz="1000" i="1" dirty="0" err="1"/>
              <a:t>t.i</a:t>
            </a:r>
            <a:r>
              <a:rPr lang="sl-SI" sz="1000" i="1" dirty="0"/>
              <a:t>. univerzalnega temeljnega dohodka. Država naj bi tako vsem zagotavlja temeljni nivo dohodka, ne glede na premoženje ali zaposlenost, in tako preprečila širjenje revščine ter zagotovila avtonomijo posameznika. Ali uvedbo Univerzalnega temeljnega dohodka podpirate ali ne?« </a:t>
            </a:r>
            <a:r>
              <a:rPr lang="sl-SI" sz="1000" dirty="0"/>
              <a:t>(SJM 13: 76).</a:t>
            </a:r>
          </a:p>
          <a:p>
            <a:r>
              <a:rPr lang="sl-SI" sz="1400" dirty="0"/>
              <a:t>***</a:t>
            </a:r>
            <a:r>
              <a:rPr lang="sl-SI" sz="1000" dirty="0"/>
              <a:t> Anketiranje prvega letnika FSD (23. 10. 2018).</a:t>
            </a:r>
          </a:p>
        </p:txBody>
      </p:sp>
    </p:spTree>
    <p:extLst>
      <p:ext uri="{BB962C8B-B14F-4D97-AF65-F5344CB8AC3E}">
        <p14:creationId xmlns:p14="http://schemas.microsoft.com/office/powerpoint/2010/main" val="1827606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774</TotalTime>
  <Words>1710</Words>
  <Application>Microsoft Office PowerPoint</Application>
  <PresentationFormat>Širokozaslonsko</PresentationFormat>
  <Paragraphs>536</Paragraphs>
  <Slides>13</Slides>
  <Notes>0</Notes>
  <HiddenSlides>0</HiddenSlides>
  <MMClips>0</MMClips>
  <ScaleCrop>false</ScaleCrop>
  <HeadingPairs>
    <vt:vector size="6" baseType="variant">
      <vt:variant>
        <vt:lpstr>Uporabljene pisave</vt:lpstr>
      </vt:variant>
      <vt:variant>
        <vt:i4>4</vt:i4>
      </vt:variant>
      <vt:variant>
        <vt:lpstr>Tema</vt:lpstr>
      </vt:variant>
      <vt:variant>
        <vt:i4>1</vt:i4>
      </vt:variant>
      <vt:variant>
        <vt:lpstr>Naslovi diapozitivov</vt:lpstr>
      </vt:variant>
      <vt:variant>
        <vt:i4>13</vt:i4>
      </vt:variant>
    </vt:vector>
  </HeadingPairs>
  <TitlesOfParts>
    <vt:vector size="18" baseType="lpstr">
      <vt:lpstr>Arial</vt:lpstr>
      <vt:lpstr>Calibri</vt:lpstr>
      <vt:lpstr>Calibri Light</vt:lpstr>
      <vt:lpstr>Times New Roman</vt:lpstr>
      <vt:lpstr>Officeova tema</vt:lpstr>
      <vt:lpstr>Prekarnost in družbena negotovost </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Strategija: rešitev prekarnosti v Sloveniji ne bo mogoča parcialno, torej s tem, da bi država sanirala le posamezne poklicne skupine, ki so najbolj prekarizirane (novinarji, prevajalci, pristaniški delavci, gasilci, medicinske sestre, čistilke, gostinci itd.). Štirje razlogi: </vt:lpstr>
      <vt:lpstr>Strategija: rešitev prekarnosti v Sloveniji ne bo mogoča parcialno, torej s tem, da bi država sanirala le posamezne poklicne skupine, ki so najbolj prekarizirane (novinarji, prevajalci, pristaniški delavci, gasilci, medicinske sestre, čistilke, gostinci itd.). Štirje razlogi: </vt:lpstr>
      <vt:lpstr>PowerPointova predstavitev</vt:lpstr>
      <vt:lpstr>PowerPointova predstavitev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Uporabnik sistema Windows</dc:creator>
  <cp:lastModifiedBy>Uporabnik sistema Windows</cp:lastModifiedBy>
  <cp:revision>43</cp:revision>
  <dcterms:created xsi:type="dcterms:W3CDTF">2018-10-22T08:22:59Z</dcterms:created>
  <dcterms:modified xsi:type="dcterms:W3CDTF">2018-11-28T14:27:48Z</dcterms:modified>
</cp:coreProperties>
</file>