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1B13289-D1BA-41FD-851C-88F1E1291F78}">
  <a:tblStyle styleId="{01B13289-D1BA-41FD-851C-88F1E1291F7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84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f2c7b17a9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f2c7b17a9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f2c7b17a9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f2c7b17a9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lphaUcParenR"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3002bf2b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f3002bf2b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2c7b17a9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f2c7b17a9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l" sz="1400">
                <a:solidFill>
                  <a:schemeClr val="dk1"/>
                </a:solidFill>
              </a:rPr>
              <a:t>Različni konteksti industrijskih odnosov, neenaki viri moči = različne možnosti uporabe orodij in sindikalnih strategij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370e8620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0370e8620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0370e86208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0370e86208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370e86208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370e86208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0370e8620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0370e8620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0370e86208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0370e86208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sl" sz="1400">
                <a:solidFill>
                  <a:schemeClr val="dk1"/>
                </a:solidFill>
              </a:rPr>
              <a:t>splošno: pogum za javno izpostavljanje in interpelacija v aktivizem, kritična refleksija o lastnem položaju, medsebojna podpora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0370e86208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0370e86208_0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0370e86208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0370e86208_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0370e86208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0370e86208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0370e86208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0370e86208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0370e86208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0370e86208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f2c107791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f2c107791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0370e86208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0370e86208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0370e86208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0370e86208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Fd9nLxGL1gGmnP81hL8SHJTRmzP41rSg-7XdUWsaj1c/edit#gid=823792726https://docs.google.com/spreadsheets/d/1Fd9nLxGL1gGmnP81hL8SHJTRmzP41rSg-7XdUWsaj1c/edit#gid=823792726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03025" y="1536150"/>
            <a:ext cx="8605500" cy="176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Sindikalne strategije in viri moči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170100" y="3328225"/>
            <a:ext cx="8885700" cy="124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Konferenca Gibanja za dostojno delo in socialno družbo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Novodobno suženjstvo: prekarne oblike na trgu delovne sile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Ljubljana, 23. 11. 2021, ob 17.00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5438" y="89100"/>
            <a:ext cx="3154826" cy="141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114525" y="217500"/>
            <a:ext cx="8991600" cy="105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sl" sz="2200" b="1">
                <a:solidFill>
                  <a:srgbClr val="CC0000"/>
                </a:solidFill>
              </a:rPr>
              <a:t>CEDRA </a:t>
            </a:r>
            <a:r>
              <a:rPr lang="sl" sz="2200" b="1" i="1"/>
              <a:t>= kolektiv raziskovalk, organizatk in organskih intelektualk</a:t>
            </a:r>
            <a:endParaRPr sz="152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2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20"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2089800" y="3384600"/>
            <a:ext cx="5848200" cy="167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600" b="1" u="sng">
                <a:solidFill>
                  <a:schemeClr val="dk1"/>
                </a:solidFill>
              </a:rPr>
              <a:t>Metode </a:t>
            </a:r>
            <a:r>
              <a:rPr lang="sl" sz="1600" b="1" u="sng">
                <a:solidFill>
                  <a:srgbClr val="CC0000"/>
                </a:solidFill>
              </a:rPr>
              <a:t>političnega dela z bazo</a:t>
            </a:r>
            <a:r>
              <a:rPr lang="sl" sz="1600" b="1" u="sng">
                <a:solidFill>
                  <a:schemeClr val="dk1"/>
                </a:solidFill>
              </a:rPr>
              <a:t>:</a:t>
            </a:r>
            <a:endParaRPr sz="1600" b="1" u="sng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l" sz="1600">
                <a:solidFill>
                  <a:schemeClr val="dk1"/>
                </a:solidFill>
              </a:rPr>
              <a:t>So-raziskovanje (intervjuji),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l" sz="1600">
                <a:solidFill>
                  <a:schemeClr val="dk1"/>
                </a:solidFill>
              </a:rPr>
              <a:t>organiziranje (kolektivno delovanje),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l" sz="1600">
                <a:solidFill>
                  <a:schemeClr val="dk1"/>
                </a:solidFill>
              </a:rPr>
              <a:t>politizacija vsakodnevnih bojev delavstva. 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63" name="Google Shape;63;p14"/>
          <p:cNvSpPr txBox="1"/>
          <p:nvPr/>
        </p:nvSpPr>
        <p:spPr>
          <a:xfrm>
            <a:off x="51500" y="1377000"/>
            <a:ext cx="9092400" cy="19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600"/>
              <a:t>Trenutno smo aktivni v </a:t>
            </a:r>
            <a:r>
              <a:rPr lang="sl" sz="1600" b="1"/>
              <a:t>1) prekarni panogi maloprodaje</a:t>
            </a:r>
            <a:r>
              <a:rPr lang="sl" sz="1600"/>
              <a:t> in </a:t>
            </a:r>
            <a:r>
              <a:rPr lang="sl" sz="1600" b="1"/>
              <a:t>2) na področju dolgotrajne oskrbe (DSOji)</a:t>
            </a:r>
            <a:r>
              <a:rPr lang="sl" sz="1600"/>
              <a:t>. 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600"/>
              <a:t>Tudi: Sindikat osebne asistence, privatni dializni centri, vzgoja in izobraževanje …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600"/>
              <a:t>Cilji: iskanje strategij in metod za organizacijo delavskega razreda</a:t>
            </a:r>
            <a:endParaRPr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-15850" y="0"/>
            <a:ext cx="439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rPr lang="sl" sz="2420" b="1">
                <a:solidFill>
                  <a:srgbClr val="CC0000"/>
                </a:solidFill>
              </a:rPr>
              <a:t>Viri moči delavskega razreda</a:t>
            </a:r>
            <a:endParaRPr sz="2420" b="1">
              <a:solidFill>
                <a:srgbClr val="CC0000"/>
              </a:solidFill>
            </a:endParaRPr>
          </a:p>
        </p:txBody>
      </p:sp>
      <p:sp>
        <p:nvSpPr>
          <p:cNvPr id="75" name="Google Shape;75;p16"/>
          <p:cNvSpPr/>
          <p:nvPr/>
        </p:nvSpPr>
        <p:spPr>
          <a:xfrm>
            <a:off x="69950" y="565325"/>
            <a:ext cx="4220100" cy="1296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900" b="1"/>
              <a:t>Strukturna moč</a:t>
            </a:r>
            <a:endParaRPr sz="1900" b="1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sl" sz="1600"/>
              <a:t>pogajalska moč na delovnem mestu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sl" sz="1600"/>
              <a:t>pogajalska moč na trgu delovne sile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b="1"/>
              <a:t>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6"/>
          <p:cNvSpPr/>
          <p:nvPr/>
        </p:nvSpPr>
        <p:spPr>
          <a:xfrm>
            <a:off x="5060975" y="565325"/>
            <a:ext cx="3730800" cy="1248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900" b="1"/>
              <a:t>Združevalna moč </a:t>
            </a:r>
            <a:endParaRPr sz="1900" b="1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sl" sz="1600">
                <a:solidFill>
                  <a:schemeClr val="dk1"/>
                </a:solidFill>
              </a:rPr>
              <a:t>Sindikati, sveti delavcev 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sl" sz="1600">
                <a:solidFill>
                  <a:schemeClr val="dk1"/>
                </a:solidFill>
              </a:rPr>
              <a:t>Moč v številčnosti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sl" sz="1600">
                <a:solidFill>
                  <a:schemeClr val="dk1"/>
                </a:solidFill>
              </a:rPr>
              <a:t>Združevanje strukturnih moči</a:t>
            </a:r>
            <a:endParaRPr sz="16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500"/>
          </a:p>
        </p:txBody>
      </p:sp>
      <p:sp>
        <p:nvSpPr>
          <p:cNvPr id="77" name="Google Shape;77;p16"/>
          <p:cNvSpPr/>
          <p:nvPr/>
        </p:nvSpPr>
        <p:spPr>
          <a:xfrm>
            <a:off x="1567325" y="2021075"/>
            <a:ext cx="6379800" cy="15411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900" b="1" u="sng">
                <a:solidFill>
                  <a:schemeClr val="lt1"/>
                </a:solidFill>
              </a:rPr>
              <a:t>Organizacijska moč </a:t>
            </a:r>
            <a:endParaRPr sz="1900" b="1" u="sng">
              <a:solidFill>
                <a:schemeClr val="lt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</a:pPr>
            <a:r>
              <a:rPr lang="sl" sz="1700" b="1">
                <a:solidFill>
                  <a:schemeClr val="lt1"/>
                </a:solidFill>
              </a:rPr>
              <a:t>Aktivnost članstva:</a:t>
            </a:r>
            <a:r>
              <a:rPr lang="sl" sz="1700">
                <a:solidFill>
                  <a:schemeClr val="lt1"/>
                </a:solidFill>
              </a:rPr>
              <a:t> stavke, kampanje, notranje razprave</a:t>
            </a:r>
            <a:endParaRPr sz="1700">
              <a:solidFill>
                <a:schemeClr val="lt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</a:pPr>
            <a:r>
              <a:rPr lang="sl" sz="1700" b="1">
                <a:solidFill>
                  <a:schemeClr val="lt1"/>
                </a:solidFill>
              </a:rPr>
              <a:t>Notranja povezanost:</a:t>
            </a:r>
            <a:r>
              <a:rPr lang="sl" sz="1700">
                <a:solidFill>
                  <a:schemeClr val="lt1"/>
                </a:solidFill>
              </a:rPr>
              <a:t> solidarnost, kolektivni duh, politična linija, skupne izkušnje izkoriščanja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180325" y="3711225"/>
            <a:ext cx="3793200" cy="1296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900" b="1">
                <a:solidFill>
                  <a:schemeClr val="dk1"/>
                </a:solidFill>
              </a:rPr>
              <a:t>Institucionalna</a:t>
            </a:r>
            <a:r>
              <a:rPr lang="sl" sz="1800" b="1">
                <a:solidFill>
                  <a:schemeClr val="dk1"/>
                </a:solidFill>
              </a:rPr>
              <a:t> </a:t>
            </a:r>
            <a:r>
              <a:rPr lang="sl" sz="1800">
                <a:solidFill>
                  <a:schemeClr val="dk1"/>
                </a:solidFill>
              </a:rPr>
              <a:t>- podrejena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sl" sz="1800">
                <a:solidFill>
                  <a:schemeClr val="dk1"/>
                </a:solidFill>
              </a:rPr>
              <a:t>Pretekle pridobitve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sl" sz="1800">
                <a:solidFill>
                  <a:schemeClr val="dk1"/>
                </a:solidFill>
              </a:rPr>
              <a:t>logika članstva vs logika vpliva</a:t>
            </a:r>
            <a:endParaRPr/>
          </a:p>
        </p:txBody>
      </p:sp>
      <p:sp>
        <p:nvSpPr>
          <p:cNvPr id="79" name="Google Shape;79;p16"/>
          <p:cNvSpPr/>
          <p:nvPr/>
        </p:nvSpPr>
        <p:spPr>
          <a:xfrm>
            <a:off x="4635775" y="3735675"/>
            <a:ext cx="3517200" cy="1248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900" b="1">
                <a:solidFill>
                  <a:schemeClr val="dk1"/>
                </a:solidFill>
              </a:rPr>
              <a:t>Družbena moč - izposojena</a:t>
            </a:r>
            <a:endParaRPr sz="1900" b="1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sl" sz="1800">
                <a:solidFill>
                  <a:schemeClr val="dk1"/>
                </a:solidFill>
              </a:rPr>
              <a:t>Koalicijska moč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sl" sz="1800">
                <a:solidFill>
                  <a:schemeClr val="dk1"/>
                </a:solidFill>
              </a:rPr>
              <a:t>Diskurzivna moč  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Google Shape;84;p17"/>
          <p:cNvGraphicFramePr/>
          <p:nvPr/>
        </p:nvGraphicFramePr>
        <p:xfrm>
          <a:off x="0" y="-12"/>
          <a:ext cx="9144000" cy="5143475"/>
        </p:xfrm>
        <a:graphic>
          <a:graphicData uri="http://schemas.openxmlformats.org/drawingml/2006/table">
            <a:tbl>
              <a:tblPr>
                <a:noFill/>
                <a:tableStyleId>{01B13289-D1BA-41FD-851C-88F1E1291F78}</a:tableStyleId>
              </a:tblPr>
              <a:tblGrid>
                <a:gridCol w="462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8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" sz="1800" b="1">
                          <a:solidFill>
                            <a:schemeClr val="lt1"/>
                          </a:solidFill>
                        </a:rPr>
                        <a:t> Organizacijski pristop</a:t>
                      </a:r>
                      <a:endParaRPr sz="1800"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l" sz="1800" b="1">
                          <a:solidFill>
                            <a:schemeClr val="lt1"/>
                          </a:solidFill>
                        </a:rPr>
                        <a:t> Storitveni pristop</a:t>
                      </a:r>
                      <a:endParaRPr sz="1800"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CC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8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5" name="Google Shape;85;p17"/>
          <p:cNvSpPr txBox="1"/>
          <p:nvPr/>
        </p:nvSpPr>
        <p:spPr>
          <a:xfrm>
            <a:off x="-23250" y="488325"/>
            <a:ext cx="9063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l" sz="1600">
                <a:solidFill>
                  <a:schemeClr val="dk1"/>
                </a:solidFill>
              </a:rPr>
              <a:t>Vključujoče strukture - odbori                                      Zagovorništvo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l" sz="1600">
                <a:solidFill>
                  <a:schemeClr val="dk1"/>
                </a:solidFill>
              </a:rPr>
              <a:t> “</a:t>
            </a:r>
            <a:r>
              <a:rPr lang="sl" sz="1600" i="1">
                <a:solidFill>
                  <a:schemeClr val="dk1"/>
                </a:solidFill>
              </a:rPr>
              <a:t>en delegat za 10-25 delavcev</a:t>
            </a:r>
            <a:r>
              <a:rPr lang="sl" sz="1600">
                <a:solidFill>
                  <a:schemeClr val="dk1"/>
                </a:solidFill>
              </a:rPr>
              <a:t>”</a:t>
            </a:r>
            <a:endParaRPr/>
          </a:p>
        </p:txBody>
      </p:sp>
      <p:sp>
        <p:nvSpPr>
          <p:cNvPr id="86" name="Google Shape;86;p17"/>
          <p:cNvSpPr txBox="1"/>
          <p:nvPr/>
        </p:nvSpPr>
        <p:spPr>
          <a:xfrm>
            <a:off x="0" y="1206025"/>
            <a:ext cx="90165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l" sz="1600" b="1">
                <a:solidFill>
                  <a:schemeClr val="dk1"/>
                </a:solidFill>
              </a:rPr>
              <a:t> </a:t>
            </a:r>
            <a:r>
              <a:rPr lang="sl" sz="1600">
                <a:solidFill>
                  <a:schemeClr val="dk1"/>
                </a:solidFill>
              </a:rPr>
              <a:t>Kolektivno reševanje problemov                                Individualno (storitve za člane-potrošnike)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l" sz="1600">
                <a:solidFill>
                  <a:schemeClr val="dk1"/>
                </a:solidFill>
              </a:rPr>
              <a:t> “</a:t>
            </a:r>
            <a:r>
              <a:rPr lang="sl" sz="1600" i="1">
                <a:solidFill>
                  <a:schemeClr val="dk1"/>
                </a:solidFill>
              </a:rPr>
              <a:t>delavec za delavca</a:t>
            </a:r>
            <a:r>
              <a:rPr lang="sl" sz="1600">
                <a:solidFill>
                  <a:schemeClr val="dk1"/>
                </a:solidFill>
              </a:rPr>
              <a:t>”</a:t>
            </a:r>
            <a:endParaRPr/>
          </a:p>
        </p:txBody>
      </p:sp>
      <p:sp>
        <p:nvSpPr>
          <p:cNvPr id="87" name="Google Shape;87;p17"/>
          <p:cNvSpPr txBox="1"/>
          <p:nvPr/>
        </p:nvSpPr>
        <p:spPr>
          <a:xfrm>
            <a:off x="-25" y="1957325"/>
            <a:ext cx="91440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600" b="1"/>
              <a:t> </a:t>
            </a:r>
            <a:r>
              <a:rPr lang="sl" sz="1600"/>
              <a:t>Kolektivne akcije in mobilizacija                                  Ugodnosti za članstvo</a:t>
            </a:r>
            <a:endParaRPr sz="1600"/>
          </a:p>
        </p:txBody>
      </p:sp>
      <p:sp>
        <p:nvSpPr>
          <p:cNvPr id="88" name="Google Shape;88;p17"/>
          <p:cNvSpPr txBox="1"/>
          <p:nvPr/>
        </p:nvSpPr>
        <p:spPr>
          <a:xfrm>
            <a:off x="63725" y="2634300"/>
            <a:ext cx="9016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600"/>
              <a:t>Vključujoče delovanje                                                 Odločanje od zgoraj    </a:t>
            </a:r>
            <a:r>
              <a:rPr lang="sl" sz="1600" b="1"/>
              <a:t>                                                      </a:t>
            </a:r>
            <a:endParaRPr sz="1600" b="1"/>
          </a:p>
        </p:txBody>
      </p:sp>
      <p:sp>
        <p:nvSpPr>
          <p:cNvPr id="89" name="Google Shape;89;p17"/>
          <p:cNvSpPr txBox="1"/>
          <p:nvPr/>
        </p:nvSpPr>
        <p:spPr>
          <a:xfrm>
            <a:off x="14725" y="3178825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600" b="1"/>
              <a:t> </a:t>
            </a:r>
            <a:r>
              <a:rPr lang="sl" sz="1600"/>
              <a:t>Sistematično izobraževanje                                        Nagovarjanje članstva</a:t>
            </a:r>
            <a:endParaRPr sz="1600"/>
          </a:p>
        </p:txBody>
      </p:sp>
      <p:sp>
        <p:nvSpPr>
          <p:cNvPr id="90" name="Google Shape;90;p17"/>
          <p:cNvSpPr txBox="1"/>
          <p:nvPr/>
        </p:nvSpPr>
        <p:spPr>
          <a:xfrm>
            <a:off x="-25" y="3734800"/>
            <a:ext cx="91440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600" b="1"/>
              <a:t> </a:t>
            </a:r>
            <a:r>
              <a:rPr lang="sl" sz="1600"/>
              <a:t>Vključujoča in solidarna kolektivna pogajanja            Rutinska kolektivna pogajanja                                                                                             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600"/>
              <a:t> “</a:t>
            </a:r>
            <a:r>
              <a:rPr lang="sl" sz="1600" i="1"/>
              <a:t>pogajalski komiteji</a:t>
            </a:r>
            <a:r>
              <a:rPr lang="sl" sz="1600"/>
              <a:t>”                                                   “</a:t>
            </a:r>
            <a:r>
              <a:rPr lang="sl" sz="1600" i="1"/>
              <a:t>ožje vodstvo + odvetnik</a:t>
            </a:r>
            <a:r>
              <a:rPr lang="sl" sz="1600"/>
              <a:t>”</a:t>
            </a:r>
            <a:endParaRPr sz="1600"/>
          </a:p>
        </p:txBody>
      </p:sp>
      <p:sp>
        <p:nvSpPr>
          <p:cNvPr id="91" name="Google Shape;91;p17"/>
          <p:cNvSpPr txBox="1"/>
          <p:nvPr/>
        </p:nvSpPr>
        <p:spPr>
          <a:xfrm>
            <a:off x="26250" y="4421125"/>
            <a:ext cx="9144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600" b="1"/>
              <a:t> </a:t>
            </a:r>
            <a:r>
              <a:rPr lang="sl" sz="1600"/>
              <a:t>Gradnja družbenih koalicij                                         Profesionalni funkcionarji       </a:t>
            </a:r>
            <a:r>
              <a:rPr lang="sl" sz="1600" b="1"/>
              <a:t>                      </a:t>
            </a:r>
            <a:endParaRPr sz="16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99600" y="4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b="1">
                <a:solidFill>
                  <a:srgbClr val="CC0000"/>
                </a:solidFill>
              </a:rPr>
              <a:t>Sindikalna orodja</a:t>
            </a:r>
            <a:endParaRPr b="1">
              <a:solidFill>
                <a:srgbClr val="CC0000"/>
              </a:solidFill>
            </a:endParaRPr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1"/>
          </p:nvPr>
        </p:nvSpPr>
        <p:spPr>
          <a:xfrm>
            <a:off x="0" y="4258175"/>
            <a:ext cx="4657800" cy="6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 startAt="6"/>
            </a:pPr>
            <a:r>
              <a:rPr lang="sl" sz="1700" b="1">
                <a:solidFill>
                  <a:schemeClr val="dk1"/>
                </a:solidFill>
              </a:rPr>
              <a:t>Mobilizacija </a:t>
            </a:r>
            <a:endParaRPr sz="1700" b="1">
              <a:solidFill>
                <a:schemeClr val="dk1"/>
              </a:solidFill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lphaLcPeriod"/>
            </a:pPr>
            <a:r>
              <a:rPr lang="sl" sz="1700">
                <a:solidFill>
                  <a:schemeClr val="dk1"/>
                </a:solidFill>
              </a:rPr>
              <a:t>protesti, kampanje, medijske akcije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98" name="Google Shape;98;p18"/>
          <p:cNvSpPr txBox="1"/>
          <p:nvPr/>
        </p:nvSpPr>
        <p:spPr>
          <a:xfrm>
            <a:off x="-1050" y="615325"/>
            <a:ext cx="9001200" cy="9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/>
            </a:pPr>
            <a:r>
              <a:rPr lang="sl" sz="1700" b="1">
                <a:solidFill>
                  <a:schemeClr val="dk1"/>
                </a:solidFill>
              </a:rPr>
              <a:t>Organiziranje</a:t>
            </a:r>
            <a:endParaRPr sz="1700" b="1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lphaLcPeriod"/>
            </a:pPr>
            <a:r>
              <a:rPr lang="sl" sz="1700">
                <a:solidFill>
                  <a:schemeClr val="dk1"/>
                </a:solidFill>
              </a:rPr>
              <a:t>organski vodje, mapiranje, strukturni testi, kolektivno delovanje, pogovori 1-1, odbori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8"/>
          <p:cNvSpPr txBox="1"/>
          <p:nvPr/>
        </p:nvSpPr>
        <p:spPr>
          <a:xfrm>
            <a:off x="21900" y="1471600"/>
            <a:ext cx="88236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 startAt="2"/>
            </a:pPr>
            <a:r>
              <a:rPr lang="sl" sz="1700" b="1">
                <a:solidFill>
                  <a:schemeClr val="dk1"/>
                </a:solidFill>
              </a:rPr>
              <a:t>Servisiranje</a:t>
            </a:r>
            <a:endParaRPr sz="1500"/>
          </a:p>
        </p:txBody>
      </p:sp>
      <p:sp>
        <p:nvSpPr>
          <p:cNvPr id="100" name="Google Shape;100;p18"/>
          <p:cNvSpPr txBox="1"/>
          <p:nvPr/>
        </p:nvSpPr>
        <p:spPr>
          <a:xfrm>
            <a:off x="21900" y="1960900"/>
            <a:ext cx="5864700" cy="10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 startAt="3"/>
            </a:pPr>
            <a:r>
              <a:rPr lang="sl" sz="1700" b="1">
                <a:solidFill>
                  <a:schemeClr val="dk1"/>
                </a:solidFill>
              </a:rPr>
              <a:t>Kolektivna pogajanja in socialni dialog</a:t>
            </a:r>
            <a:endParaRPr sz="1700" b="1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lphaLcPeriod"/>
            </a:pPr>
            <a:r>
              <a:rPr lang="sl" sz="1700">
                <a:solidFill>
                  <a:schemeClr val="dk1"/>
                </a:solidFill>
              </a:rPr>
              <a:t>rutinska ali vključujoča pogajanja</a:t>
            </a:r>
            <a:endParaRPr sz="170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lphaLcPeriod"/>
            </a:pPr>
            <a:r>
              <a:rPr lang="sl" sz="1700">
                <a:solidFill>
                  <a:schemeClr val="dk1"/>
                </a:solidFill>
              </a:rPr>
              <a:t>ekonomistične ali solidarne, razredne zahteve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8"/>
          <p:cNvSpPr txBox="1"/>
          <p:nvPr/>
        </p:nvSpPr>
        <p:spPr>
          <a:xfrm>
            <a:off x="-29550" y="3046600"/>
            <a:ext cx="30759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 startAt="4"/>
            </a:pPr>
            <a:r>
              <a:rPr lang="sl" sz="1700" b="1">
                <a:solidFill>
                  <a:schemeClr val="dk1"/>
                </a:solidFill>
              </a:rPr>
              <a:t>Gradnja koalicij </a:t>
            </a:r>
            <a:endParaRPr sz="1700" b="1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lphaLcPeriod"/>
            </a:pPr>
            <a:r>
              <a:rPr lang="sl" sz="1700">
                <a:solidFill>
                  <a:schemeClr val="dk1"/>
                </a:solidFill>
              </a:rPr>
              <a:t>sindikat-gibanje</a:t>
            </a:r>
            <a:endParaRPr sz="1500"/>
          </a:p>
        </p:txBody>
      </p:sp>
      <p:sp>
        <p:nvSpPr>
          <p:cNvPr id="102" name="Google Shape;102;p18"/>
          <p:cNvSpPr txBox="1"/>
          <p:nvPr/>
        </p:nvSpPr>
        <p:spPr>
          <a:xfrm>
            <a:off x="0" y="3730600"/>
            <a:ext cx="38631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 startAt="5"/>
            </a:pPr>
            <a:r>
              <a:rPr lang="sl" sz="1700" b="1">
                <a:solidFill>
                  <a:schemeClr val="dk1"/>
                </a:solidFill>
              </a:rPr>
              <a:t>Vpliv na strankarsko politiko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8"/>
          <p:cNvSpPr txBox="1"/>
          <p:nvPr/>
        </p:nvSpPr>
        <p:spPr>
          <a:xfrm>
            <a:off x="5150875" y="3524650"/>
            <a:ext cx="3620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700" b="1">
                <a:solidFill>
                  <a:srgbClr val="CC0000"/>
                </a:solidFill>
              </a:rPr>
              <a:t>7. Ustavitev dela  - STAVKA</a:t>
            </a:r>
            <a:endParaRPr sz="1700" b="1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>
            <a:spLocks noGrp="1"/>
          </p:cNvSpPr>
          <p:nvPr>
            <p:ph type="title"/>
          </p:nvPr>
        </p:nvSpPr>
        <p:spPr>
          <a:xfrm>
            <a:off x="0" y="56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l">
                <a:solidFill>
                  <a:srgbClr val="CC0000"/>
                </a:solidFill>
              </a:rPr>
              <a:t>Zakaj maloprodaja?</a:t>
            </a:r>
            <a:endParaRPr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9"/>
          <p:cNvSpPr txBox="1"/>
          <p:nvPr/>
        </p:nvSpPr>
        <p:spPr>
          <a:xfrm>
            <a:off x="0" y="942225"/>
            <a:ext cx="9088200" cy="14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" sz="1800" b="1">
                <a:solidFill>
                  <a:schemeClr val="dk1"/>
                </a:solidFill>
              </a:rPr>
              <a:t>Maloprodaja kot del prekarnega sektorja storitev </a:t>
            </a:r>
            <a:endParaRPr sz="1800" b="1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sl">
                <a:solidFill>
                  <a:schemeClr val="dk1"/>
                </a:solidFill>
              </a:rPr>
              <a:t>Slabe plače, nestandardne oblike zaposlitev (krajši delovni čas), deregulacija poklica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sl">
                <a:solidFill>
                  <a:schemeClr val="dk1"/>
                </a:solidFill>
              </a:rPr>
              <a:t>več trgovskih površin, manj delavcev = vse večja delovna intenzivnost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sl">
                <a:solidFill>
                  <a:schemeClr val="dk1"/>
                </a:solidFill>
              </a:rPr>
              <a:t>novi poslovni modeli in vdor tujega kapitala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4050" y="2669663"/>
            <a:ext cx="9088200" cy="13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600" b="1"/>
              <a:t>Industrijski odnosi</a:t>
            </a:r>
            <a:endParaRPr sz="1600"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sl"/>
              <a:t>kolektivna pogodba pokriva celotno panogo, a je delavstvo slabše organizirano, članstvo okrog 17%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sl"/>
              <a:t>združevalna moč pri tradicionalnih trgovcih (35 % Mercator), a nizka mobilizacijska moč 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sl"/>
              <a:t>prevladujoč storitveni pristop, a odprtost za organiziranje zaradi novih razmer in iskanje zavezništev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9"/>
          <p:cNvSpPr txBox="1"/>
          <p:nvPr/>
        </p:nvSpPr>
        <p:spPr>
          <a:xfrm>
            <a:off x="105300" y="4325400"/>
            <a:ext cx="8885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>
                <a:solidFill>
                  <a:schemeClr val="dk1"/>
                </a:solidFill>
              </a:rPr>
              <a:t>Organiziranje v maloprodaji = preseganje vzorca fragmentacije delavstva v odnosu do izvoznih panog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85750" y="549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b="1">
                <a:solidFill>
                  <a:srgbClr val="CC0000"/>
                </a:solidFill>
              </a:rPr>
              <a:t>Zakaj diskontna veriga Lidl?</a:t>
            </a:r>
            <a:endParaRPr b="1">
              <a:solidFill>
                <a:srgbClr val="CC0000"/>
              </a:solidFill>
            </a:endParaRPr>
          </a:p>
        </p:txBody>
      </p:sp>
      <p:sp>
        <p:nvSpPr>
          <p:cNvPr id="117" name="Google Shape;117;p20"/>
          <p:cNvSpPr txBox="1">
            <a:spLocks noGrp="1"/>
          </p:cNvSpPr>
          <p:nvPr>
            <p:ph type="body" idx="1"/>
          </p:nvPr>
        </p:nvSpPr>
        <p:spPr>
          <a:xfrm>
            <a:off x="1832250" y="679150"/>
            <a:ext cx="5393700" cy="414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l" sz="1486" b="1" u="sng">
                <a:solidFill>
                  <a:schemeClr val="dk1"/>
                </a:solidFill>
              </a:rPr>
              <a:t>Lidl: nova realnost slovenske maloprodaje</a:t>
            </a:r>
            <a:endParaRPr sz="1486" b="1" u="sng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sl" sz="1400">
                <a:solidFill>
                  <a:schemeClr val="dk1"/>
                </a:solidFill>
              </a:rPr>
              <a:t>multinacionalka del Schwarz grupe</a:t>
            </a:r>
            <a:endParaRPr sz="1400"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l">
                <a:solidFill>
                  <a:schemeClr val="dk1"/>
                </a:solidFill>
              </a:rPr>
              <a:t>največji trgovec v EU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l">
                <a:solidFill>
                  <a:schemeClr val="dk1"/>
                </a:solidFill>
              </a:rPr>
              <a:t>druga največja rast na svetu (za Amazonom)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sl" sz="1400">
                <a:solidFill>
                  <a:schemeClr val="dk1"/>
                </a:solidFill>
              </a:rPr>
              <a:t>vstop v 2007, hitra rast tržnega deleža</a:t>
            </a:r>
            <a:endParaRPr sz="1400"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l">
                <a:solidFill>
                  <a:schemeClr val="dk1"/>
                </a:solidFill>
              </a:rPr>
              <a:t>greenfield - vnos tujega modela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sl" sz="1400">
                <a:solidFill>
                  <a:schemeClr val="dk1"/>
                </a:solidFill>
              </a:rPr>
              <a:t>diskont: nizkocenovna strategija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sl" sz="1400">
                <a:solidFill>
                  <a:schemeClr val="dk1"/>
                </a:solidFill>
              </a:rPr>
              <a:t>dekvalificirana delovna sila</a:t>
            </a:r>
            <a:endParaRPr sz="1400"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l">
                <a:solidFill>
                  <a:schemeClr val="dk1"/>
                </a:solidFill>
              </a:rPr>
              <a:t>taylorizem – hierarhični nadzor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l">
                <a:solidFill>
                  <a:schemeClr val="dk1"/>
                </a:solidFill>
              </a:rPr>
              <a:t>flexy: funkcionalna + odpuščanje (opomini)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l">
                <a:solidFill>
                  <a:schemeClr val="dk1"/>
                </a:solidFill>
              </a:rPr>
              <a:t>pogodbe za krajši delovni čas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sl" sz="1400">
                <a:solidFill>
                  <a:schemeClr val="dk1"/>
                </a:solidFill>
              </a:rPr>
              <a:t>problem produktivnost z visokimi obremenitvami</a:t>
            </a:r>
            <a:endParaRPr sz="1400"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l">
                <a:solidFill>
                  <a:schemeClr val="dk1"/>
                </a:solidFill>
              </a:rPr>
              <a:t>intenzivnost: zapolnjevanje por časa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l">
                <a:solidFill>
                  <a:schemeClr val="dk1"/>
                </a:solidFill>
              </a:rPr>
              <a:t>razpiranje škarij: obraba in pokojnina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sl" sz="1400">
                <a:solidFill>
                  <a:schemeClr val="dk1"/>
                </a:solidFill>
              </a:rPr>
              <a:t>sovražen odnos do sindikata in spodnašanje pri nas uveljavljenih standardov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l" sz="1486" b="1">
                <a:solidFill>
                  <a:schemeClr val="dk1"/>
                </a:solidFill>
              </a:rPr>
              <a:t>Narekuje tempo v panogi.</a:t>
            </a:r>
            <a:endParaRPr sz="1486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/>
          <p:nvPr/>
        </p:nvSpPr>
        <p:spPr>
          <a:xfrm>
            <a:off x="927150" y="662250"/>
            <a:ext cx="75204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500" b="1">
                <a:solidFill>
                  <a:schemeClr val="dk1"/>
                </a:solidFill>
              </a:rPr>
              <a:t>Organizacijski začetki 2018-2019: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sl" sz="1500">
                <a:solidFill>
                  <a:schemeClr val="dk1"/>
                </a:solidFill>
              </a:rPr>
              <a:t>so-raziskovanje 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sl" sz="1500">
                <a:solidFill>
                  <a:schemeClr val="dk1"/>
                </a:solidFill>
              </a:rPr>
              <a:t>iskanje odgovorov za organiziranje prekariziranih delavk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sl" sz="1500">
                <a:solidFill>
                  <a:schemeClr val="dk1"/>
                </a:solidFill>
              </a:rPr>
              <a:t>po 10 letih delovanja Lidla v Slo </a:t>
            </a:r>
            <a:r>
              <a:rPr lang="sl" sz="1500" u="sng">
                <a:solidFill>
                  <a:schemeClr val="dk1"/>
                </a:solidFill>
              </a:rPr>
              <a:t>poslovodja</a:t>
            </a:r>
            <a:r>
              <a:rPr lang="sl" sz="1500">
                <a:solidFill>
                  <a:schemeClr val="dk1"/>
                </a:solidFill>
              </a:rPr>
              <a:t> ustanovi sindikat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sl" sz="1500">
                <a:solidFill>
                  <a:schemeClr val="dk1"/>
                </a:solidFill>
              </a:rPr>
              <a:t>upre se diktatom firme - se postavi v bran sodelavkam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sl" sz="1500">
                <a:solidFill>
                  <a:schemeClr val="dk1"/>
                </a:solidFill>
              </a:rPr>
              <a:t>Cedra takoj vzpostavi stik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23" name="Google Shape;123;p21"/>
          <p:cNvSpPr txBox="1"/>
          <p:nvPr/>
        </p:nvSpPr>
        <p:spPr>
          <a:xfrm>
            <a:off x="963950" y="2571750"/>
            <a:ext cx="6681300" cy="14931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500" b="1" u="sng">
                <a:solidFill>
                  <a:schemeClr val="lt1"/>
                </a:solidFill>
              </a:rPr>
              <a:t>Po enem letu:</a:t>
            </a:r>
            <a:endParaRPr sz="1500" b="1" u="sng">
              <a:solidFill>
                <a:schemeClr val="lt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500"/>
              <a:buAutoNum type="arabicPeriod"/>
            </a:pPr>
            <a:r>
              <a:rPr lang="sl" sz="1500">
                <a:solidFill>
                  <a:schemeClr val="lt1"/>
                </a:solidFill>
              </a:rPr>
              <a:t>vodstvo stopnjuje pritisk na predsednico sindikata, okrepi nadzor nad njenim delom, išče napake = opomin pred odpovedjo.</a:t>
            </a:r>
            <a:endParaRPr sz="1500">
              <a:solidFill>
                <a:schemeClr val="lt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AutoNum type="arabicPeriod"/>
            </a:pPr>
            <a:r>
              <a:rPr lang="sl" sz="1500">
                <a:solidFill>
                  <a:schemeClr val="lt1"/>
                </a:solidFill>
              </a:rPr>
              <a:t>članstvo se od začetnih 20 ne povečuje, kolektiv nepovezan</a:t>
            </a:r>
            <a:endParaRPr sz="1500">
              <a:solidFill>
                <a:schemeClr val="lt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AutoNum type="arabicPeriod"/>
            </a:pPr>
            <a:r>
              <a:rPr lang="sl" sz="1500">
                <a:solidFill>
                  <a:schemeClr val="lt1"/>
                </a:solidFill>
              </a:rPr>
              <a:t>Stari pristop: servisiranje in socialni dialog nista dovolj</a:t>
            </a:r>
            <a:endParaRPr sz="15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/>
        </p:nvSpPr>
        <p:spPr>
          <a:xfrm>
            <a:off x="1570500" y="86725"/>
            <a:ext cx="5646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2000" b="1">
                <a:solidFill>
                  <a:srgbClr val="CC0000"/>
                </a:solidFill>
              </a:rPr>
              <a:t>Začetek 2020 - nov pristop in orodja </a:t>
            </a:r>
            <a:endParaRPr sz="2000" b="1">
              <a:solidFill>
                <a:srgbClr val="CC0000"/>
              </a:solidFill>
            </a:endParaRPr>
          </a:p>
        </p:txBody>
      </p:sp>
      <p:sp>
        <p:nvSpPr>
          <p:cNvPr id="129" name="Google Shape;129;p22"/>
          <p:cNvSpPr txBox="1"/>
          <p:nvPr/>
        </p:nvSpPr>
        <p:spPr>
          <a:xfrm>
            <a:off x="0" y="4527900"/>
            <a:ext cx="7411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b="1">
                <a:solidFill>
                  <a:schemeClr val="dk1"/>
                </a:solidFill>
              </a:rPr>
              <a:t>Mobilizacija članstva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sl">
                <a:solidFill>
                  <a:schemeClr val="dk1"/>
                </a:solidFill>
              </a:rPr>
              <a:t>učinki kampanj + učinki komunikacije + majhne pridobitve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0" name="Google Shape;130;p22"/>
          <p:cNvSpPr txBox="1"/>
          <p:nvPr/>
        </p:nvSpPr>
        <p:spPr>
          <a:xfrm>
            <a:off x="0" y="1766125"/>
            <a:ext cx="9144000" cy="15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b="1" u="sng"/>
              <a:t>Organiziranje - organizacijska moč</a:t>
            </a:r>
            <a:endParaRPr b="1" u="sng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sl">
                <a:solidFill>
                  <a:schemeClr val="dk1"/>
                </a:solidFill>
              </a:rPr>
              <a:t>prepoznavanje in povezovanje predstavnic po poslovalnicah in prvi skupni sestanki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sl"/>
              <a:t>gradnja vključujočih struktur: </a:t>
            </a:r>
            <a:r>
              <a:rPr lang="sl" b="1"/>
              <a:t>odbor</a:t>
            </a:r>
            <a:r>
              <a:rPr lang="sl"/>
              <a:t> kot osrednje politično telo sindikata (</a:t>
            </a:r>
            <a:r>
              <a:rPr lang="sl">
                <a:solidFill>
                  <a:schemeClr val="dk1"/>
                </a:solidFill>
              </a:rPr>
              <a:t>oči in ušesa sindikata)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sl" u="sng">
                <a:solidFill>
                  <a:schemeClr val="hlink"/>
                </a:solidFill>
                <a:hlinkClick r:id="rId3"/>
              </a:rPr>
              <a:t>mapiranje</a:t>
            </a:r>
            <a:r>
              <a:rPr lang="sl"/>
              <a:t> in redni pogovori 1-1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sl"/>
              <a:t>močna notranja komunikacija: vsak dan aktiven Viber kanal, mejling lista, redni zoom sestanki (nedelja)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sl"/>
              <a:t>FB stran: politično izobraževanje, notranje in zunanje obveščanje; 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2"/>
          <p:cNvSpPr txBox="1"/>
          <p:nvPr/>
        </p:nvSpPr>
        <p:spPr>
          <a:xfrm>
            <a:off x="0" y="3143350"/>
            <a:ext cx="9144000" cy="14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l" b="1">
                <a:solidFill>
                  <a:schemeClr val="dk1"/>
                </a:solidFill>
              </a:rPr>
              <a:t>Kampanje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sl">
                <a:solidFill>
                  <a:schemeClr val="dk1"/>
                </a:solidFill>
              </a:rPr>
              <a:t>“Mi smo Tjaša”, “Zaprtje trgovin ob nedeljah”, “Za pitno vodo”, “Vseslovenska akcija v Lidlu - obiski poslovalnic”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sl">
                <a:solidFill>
                  <a:schemeClr val="dk1"/>
                </a:solidFill>
              </a:rPr>
              <a:t>notranji učinki: aktivacija delavk, pritisk na vodstvo,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sl">
                <a:solidFill>
                  <a:schemeClr val="dk1"/>
                </a:solidFill>
              </a:rPr>
              <a:t>zunanji učinki: vidnost sindikata, gradnja podpore, širša solidarnost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sl">
                <a:solidFill>
                  <a:schemeClr val="dk1"/>
                </a:solidFill>
              </a:rPr>
              <a:t>teme specifične za podjetje - vzpostavljanje standardov v praksi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2"/>
          <p:cNvSpPr txBox="1"/>
          <p:nvPr/>
        </p:nvSpPr>
        <p:spPr>
          <a:xfrm>
            <a:off x="0" y="559225"/>
            <a:ext cx="7711500" cy="12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b="1" u="sng"/>
              <a:t>Gradnja koalicij - koalicijska moč</a:t>
            </a:r>
            <a:endParaRPr b="1" u="sng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sl"/>
              <a:t>Sindikat + Cedra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sl"/>
              <a:t>združitev terena in organizacijsko-političnega znanja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sl"/>
              <a:t>z drugimi sindikati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sl"/>
              <a:t>ekološka in druga gibanja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/>
          <p:nvPr/>
        </p:nvSpPr>
        <p:spPr>
          <a:xfrm>
            <a:off x="1563150" y="57275"/>
            <a:ext cx="5646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2000" b="1">
                <a:solidFill>
                  <a:srgbClr val="CC0000"/>
                </a:solidFill>
              </a:rPr>
              <a:t>Test organizacijskega pristopa - rezultati </a:t>
            </a:r>
            <a:endParaRPr sz="2000" b="1">
              <a:solidFill>
                <a:srgbClr val="CC0000"/>
              </a:solidFill>
            </a:endParaRPr>
          </a:p>
        </p:txBody>
      </p:sp>
      <p:sp>
        <p:nvSpPr>
          <p:cNvPr id="138" name="Google Shape;138;p23"/>
          <p:cNvSpPr txBox="1"/>
          <p:nvPr/>
        </p:nvSpPr>
        <p:spPr>
          <a:xfrm>
            <a:off x="0" y="547350"/>
            <a:ext cx="78366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b="1" u="sng"/>
              <a:t>Združevalna moč - članstvo</a:t>
            </a:r>
            <a:endParaRPr b="1" u="sng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sl"/>
              <a:t>od 20 do </a:t>
            </a:r>
            <a:r>
              <a:rPr lang="sl" b="1" u="sng"/>
              <a:t>116</a:t>
            </a:r>
            <a:r>
              <a:rPr lang="sl"/>
              <a:t>; 6%  (za reprezentativnost na ravni podjetja je zahtevanih 10%, torej 180)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sl"/>
              <a:t>preboj v skladišče (20 članov)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3"/>
          <p:cNvSpPr txBox="1"/>
          <p:nvPr/>
        </p:nvSpPr>
        <p:spPr>
          <a:xfrm>
            <a:off x="0" y="1383500"/>
            <a:ext cx="4944900" cy="26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b="1" u="sng"/>
              <a:t>Organizacijska moč - povezanost in aktivnost</a:t>
            </a:r>
            <a:endParaRPr b="1" u="sng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sl"/>
              <a:t>19 aktivnih odbornic 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sl"/>
              <a:t>udeležba v sindikalnih anketah: 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sl" sz="1100"/>
              <a:t>18. 11. 2019: 144; </a:t>
            </a:r>
            <a:endParaRPr sz="110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sl" sz="1100"/>
              <a:t>16. 11. 2020: 74 (rahla kriza po odpovedi); </a:t>
            </a:r>
            <a:endParaRPr sz="110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sl" sz="1100"/>
              <a:t>24. 1. 2021: 190;</a:t>
            </a:r>
            <a:endParaRPr sz="110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sl" sz="1100"/>
              <a:t>18. 11. 2021: 280 - še v teku!</a:t>
            </a:r>
            <a:endParaRPr sz="11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sl"/>
              <a:t>udeležba na zborih: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sl" sz="1100"/>
              <a:t>Zbor Laško, 18. 1. 2020: 8 + 3</a:t>
            </a:r>
            <a:endParaRPr sz="110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sl" sz="1100"/>
              <a:t>Zbor Laško, 20.2.2020 14 iz 6 poslovalnic. </a:t>
            </a:r>
            <a:endParaRPr sz="110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sl" sz="1100"/>
              <a:t>Zbor Celje, 12.7.2020 17 iz 3 ali 4 poslovalnic; </a:t>
            </a:r>
            <a:endParaRPr sz="110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sl" sz="1100"/>
              <a:t>Zbor Zoom 13.12.2020 17 delavk iz 7 poslovalnic </a:t>
            </a:r>
            <a:endParaRPr sz="110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sl" sz="1100"/>
              <a:t>Zbor Celje, 27.6. 2021 19 delavk iz 10 poslovalnic.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	</a:t>
            </a:r>
            <a:endParaRPr/>
          </a:p>
        </p:txBody>
      </p:sp>
      <p:sp>
        <p:nvSpPr>
          <p:cNvPr id="140" name="Google Shape;140;p23"/>
          <p:cNvSpPr txBox="1"/>
          <p:nvPr/>
        </p:nvSpPr>
        <p:spPr>
          <a:xfrm>
            <a:off x="0" y="3878925"/>
            <a:ext cx="9038700" cy="12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b="1"/>
              <a:t>Uveljavljanje standardov v praksi:</a:t>
            </a:r>
            <a:endParaRPr b="1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sl" sz="1300"/>
              <a:t>upoštevanje priprave na delo v delovni čas</a:t>
            </a:r>
            <a:endParaRPr sz="13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sl" sz="1300"/>
              <a:t>sindikat sprejet kot dejstvo, a ne še upoštevan (prej: “s tem se kar v prostem času ukvarjaj”)</a:t>
            </a:r>
            <a:endParaRPr sz="13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sl" sz="1300"/>
              <a:t>boj za popoldanski dodatek, boj za upoštevanje ur kot opravljenih, če jih pošljejo predčasno domov</a:t>
            </a:r>
            <a:endParaRPr sz="13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sl" sz="1300"/>
              <a:t>v teku anketa s 15 zahtevami ob 15 letnici delovanja Lidla v Sloveniji</a:t>
            </a:r>
            <a:endParaRPr sz="1300"/>
          </a:p>
        </p:txBody>
      </p:sp>
      <p:sp>
        <p:nvSpPr>
          <p:cNvPr id="141" name="Google Shape;141;p23"/>
          <p:cNvSpPr txBox="1"/>
          <p:nvPr/>
        </p:nvSpPr>
        <p:spPr>
          <a:xfrm>
            <a:off x="5268600" y="1640925"/>
            <a:ext cx="3583500" cy="1582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b="1">
                <a:solidFill>
                  <a:schemeClr val="lt1"/>
                </a:solidFill>
              </a:rPr>
              <a:t>Učinki v panogi - interes za organiziranje v verigah s slabo združevalno močjo:</a:t>
            </a:r>
            <a:endParaRPr b="1"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sl">
                <a:solidFill>
                  <a:schemeClr val="lt1"/>
                </a:solidFill>
              </a:rPr>
              <a:t>ustanovitev sindikata v Tušu s podobno metodo dela</a:t>
            </a:r>
            <a:endParaRPr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sl">
                <a:solidFill>
                  <a:schemeClr val="lt1"/>
                </a:solidFill>
              </a:rPr>
              <a:t>vzpostavljanje sistema v Sparu</a:t>
            </a:r>
            <a:r>
              <a:rPr lang="sl"/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703" y="0"/>
            <a:ext cx="777859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0125" y="108250"/>
            <a:ext cx="718670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7300" y="43600"/>
            <a:ext cx="4610326" cy="505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875" y="1596775"/>
            <a:ext cx="5064300" cy="188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250" y="45250"/>
            <a:ext cx="8277226" cy="465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7"/>
          <p:cNvSpPr txBox="1"/>
          <p:nvPr/>
        </p:nvSpPr>
        <p:spPr>
          <a:xfrm>
            <a:off x="203600" y="1607350"/>
            <a:ext cx="5782800" cy="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900" b="1"/>
              <a:t>Kampanja za zaprtje trgovin ob nedeljah</a:t>
            </a:r>
            <a:endParaRPr sz="1900" b="1"/>
          </a:p>
        </p:txBody>
      </p:sp>
      <p:pic>
        <p:nvPicPr>
          <p:cNvPr id="164" name="Google Shape;16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601" y="1"/>
            <a:ext cx="2559775" cy="165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3575" y="231175"/>
            <a:ext cx="6235000" cy="4156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9212" y="241150"/>
            <a:ext cx="2142174" cy="2669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1575" y="2959600"/>
            <a:ext cx="2277450" cy="199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275" y="307375"/>
            <a:ext cx="1563950" cy="170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5875" y="2655175"/>
            <a:ext cx="4380373" cy="129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98511" y="1475412"/>
            <a:ext cx="2189503" cy="123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>
            <a:spLocks noGrp="1"/>
          </p:cNvSpPr>
          <p:nvPr>
            <p:ph type="body" idx="1"/>
          </p:nvPr>
        </p:nvSpPr>
        <p:spPr>
          <a:xfrm>
            <a:off x="0" y="699050"/>
            <a:ext cx="9219900" cy="20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2200">
                <a:solidFill>
                  <a:schemeClr val="dk1"/>
                </a:solidFill>
              </a:rPr>
              <a:t>“</a:t>
            </a:r>
            <a:r>
              <a:rPr lang="sl" sz="2200" i="1">
                <a:solidFill>
                  <a:schemeClr val="dk1"/>
                </a:solidFill>
              </a:rPr>
              <a:t>Samo eno lahko rečem, bravo sindikat Lidl in akcija dalje. Cel Lidl se pogovarja o sindikatu. Dobro leto nazaj smo samo tiho šepetali kaj je s Tjašo, danes nas je 110 Tjaš, za razliko od takrat, se sedaj z nami pogovarjajo.</a:t>
            </a:r>
            <a:r>
              <a:rPr lang="sl" sz="2200">
                <a:solidFill>
                  <a:schemeClr val="dk1"/>
                </a:solidFill>
              </a:rPr>
              <a:t>”</a:t>
            </a:r>
            <a:endParaRPr sz="2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sl" sz="1947">
                <a:solidFill>
                  <a:schemeClr val="dk1"/>
                </a:solidFill>
              </a:rPr>
              <a:t>Predsednica sindikata Lidl Maruša Gmajner, na vibru sindikata Lidl (23. 11. 2021)</a:t>
            </a:r>
            <a:endParaRPr sz="1947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>
            <a:spLocks noGrp="1"/>
          </p:cNvSpPr>
          <p:nvPr>
            <p:ph type="title"/>
          </p:nvPr>
        </p:nvSpPr>
        <p:spPr>
          <a:xfrm>
            <a:off x="174000" y="234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>
                <a:solidFill>
                  <a:srgbClr val="CC0000"/>
                </a:solidFill>
              </a:rPr>
              <a:t>Zaključek</a:t>
            </a:r>
            <a:endParaRPr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31"/>
          <p:cNvSpPr txBox="1"/>
          <p:nvPr/>
        </p:nvSpPr>
        <p:spPr>
          <a:xfrm>
            <a:off x="125100" y="1221475"/>
            <a:ext cx="8520600" cy="14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1700" dirty="0"/>
              <a:t>Ali lahko organizacijski pristop prinese dolgoročno alternativo modelu socialnega-partnestva in zaustavi zniževanje delavskih standardov? </a:t>
            </a:r>
            <a:endParaRPr sz="1700" dirty="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sl" sz="1700" dirty="0"/>
              <a:t>Zaenkrat se uporablja tam, kjer stari model na zadošča več. </a:t>
            </a:r>
            <a:endParaRPr sz="1700" dirty="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sl" sz="1700" dirty="0"/>
              <a:t>Praksa bo pokazala ali se lahko razširi na celotno panogo in druga področja.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1129</Words>
  <Application>Microsoft Office PowerPoint</Application>
  <PresentationFormat>Diaprojekcija na zaslonu (16:9)</PresentationFormat>
  <Paragraphs>152</Paragraphs>
  <Slides>18</Slides>
  <Notes>18</Notes>
  <HiddenSlides>1</HiddenSlides>
  <MMClips>0</MMClips>
  <ScaleCrop>false</ScaleCrop>
  <HeadingPairs>
    <vt:vector size="6" baseType="variant">
      <vt:variant>
        <vt:lpstr>Uporabljene pisave</vt:lpstr>
      </vt:variant>
      <vt:variant>
        <vt:i4>1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18</vt:i4>
      </vt:variant>
    </vt:vector>
  </HeadingPairs>
  <TitlesOfParts>
    <vt:vector size="20" baseType="lpstr">
      <vt:lpstr>Arial</vt:lpstr>
      <vt:lpstr>Simple Light</vt:lpstr>
      <vt:lpstr>Sindikalne strategije in viri moči</vt:lpstr>
      <vt:lpstr>CEDRA = kolektiv raziskovalk, organizatk in organskih intelektualk  </vt:lpstr>
      <vt:lpstr>Viri moči delavskega razreda</vt:lpstr>
      <vt:lpstr>PowerPointova predstavitev</vt:lpstr>
      <vt:lpstr>Sindikalna orodja</vt:lpstr>
      <vt:lpstr>Zakaj maloprodaja? </vt:lpstr>
      <vt:lpstr>Zakaj diskontna veriga Lidl?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Zaključek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Sindikalne strategije in viri moči</dc:title>
  <cp:lastModifiedBy>CEDRA</cp:lastModifiedBy>
  <cp:revision>2</cp:revision>
  <dcterms:modified xsi:type="dcterms:W3CDTF">2021-11-29T11:32:12Z</dcterms:modified>
</cp:coreProperties>
</file>